
<file path=[Content_Types].xml><?xml version="1.0" encoding="utf-8"?>
<Types xmlns="http://schemas.openxmlformats.org/package/2006/content-types">
  <Default Extension="xml" ContentType="application/xml"/>
  <Default Extension="doc" ContentType="application/msword"/>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embeddings/oleObject1.bin" ContentType="application/vnd.openxmlformats-officedocument.oleObject"/>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embeddings/oleObject2.bin" ContentType="application/vnd.openxmlformats-officedocument.oleObject"/>
  <Override PartName="/ppt/notesSlides/notesSlide20.xml" ContentType="application/vnd.openxmlformats-officedocument.presentationml.notesSlide+xml"/>
  <Override PartName="/ppt/embeddings/oleObject3.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8"/>
  </p:notesMasterIdLst>
  <p:sldIdLst>
    <p:sldId id="256" r:id="rId2"/>
    <p:sldId id="328" r:id="rId3"/>
    <p:sldId id="329" r:id="rId4"/>
    <p:sldId id="297" r:id="rId5"/>
    <p:sldId id="298" r:id="rId6"/>
    <p:sldId id="299" r:id="rId7"/>
    <p:sldId id="300" r:id="rId8"/>
    <p:sldId id="301" r:id="rId9"/>
    <p:sldId id="302" r:id="rId10"/>
    <p:sldId id="296" r:id="rId11"/>
    <p:sldId id="290" r:id="rId12"/>
    <p:sldId id="291" r:id="rId13"/>
    <p:sldId id="292" r:id="rId14"/>
    <p:sldId id="293" r:id="rId15"/>
    <p:sldId id="303" r:id="rId16"/>
    <p:sldId id="304" r:id="rId17"/>
    <p:sldId id="305" r:id="rId18"/>
    <p:sldId id="306" r:id="rId19"/>
    <p:sldId id="307" r:id="rId20"/>
    <p:sldId id="308" r:id="rId21"/>
    <p:sldId id="309" r:id="rId22"/>
    <p:sldId id="310" r:id="rId23"/>
    <p:sldId id="311" r:id="rId24"/>
    <p:sldId id="312" r:id="rId25"/>
    <p:sldId id="313" r:id="rId26"/>
    <p:sldId id="314" r:id="rId27"/>
    <p:sldId id="315" r:id="rId28"/>
    <p:sldId id="316" r:id="rId29"/>
    <p:sldId id="317" r:id="rId30"/>
    <p:sldId id="318" r:id="rId31"/>
    <p:sldId id="319" r:id="rId32"/>
    <p:sldId id="320" r:id="rId33"/>
    <p:sldId id="321" r:id="rId34"/>
    <p:sldId id="322" r:id="rId35"/>
    <p:sldId id="323" r:id="rId36"/>
    <p:sldId id="324" r:id="rId37"/>
    <p:sldId id="325" r:id="rId38"/>
    <p:sldId id="326" r:id="rId39"/>
    <p:sldId id="327" r:id="rId40"/>
    <p:sldId id="330" r:id="rId41"/>
    <p:sldId id="333" r:id="rId42"/>
    <p:sldId id="334" r:id="rId43"/>
    <p:sldId id="335" r:id="rId44"/>
    <p:sldId id="336" r:id="rId45"/>
    <p:sldId id="331" r:id="rId46"/>
    <p:sldId id="332" r:id="rId4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2" d="100"/>
          <a:sy n="62" d="100"/>
        </p:scale>
        <p:origin x="-1304" y="-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presProps" Target="presProps.xml"/><Relationship Id="rId51" Type="http://schemas.openxmlformats.org/officeDocument/2006/relationships/viewProps" Target="viewProps.xml"/><Relationship Id="rId52" Type="http://schemas.openxmlformats.org/officeDocument/2006/relationships/theme" Target="theme/theme1.xml"/><Relationship Id="rId53"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notesMaster" Target="notesMasters/notesMaster1.xml"/><Relationship Id="rId4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3122CD1-BC3B-8948-98A2-197468A459CD}" type="datetimeFigureOut">
              <a:rPr lang="en-US" smtClean="0"/>
              <a:t>10/22/12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0E3DB89-30D5-3D41-817A-501DEC2F02F9}" type="slidenum">
              <a:rPr lang="en-US" smtClean="0"/>
              <a:t>‹#›</a:t>
            </a:fld>
            <a:endParaRPr lang="en-US"/>
          </a:p>
        </p:txBody>
      </p:sp>
    </p:spTree>
    <p:extLst>
      <p:ext uri="{BB962C8B-B14F-4D97-AF65-F5344CB8AC3E}">
        <p14:creationId xmlns:p14="http://schemas.microsoft.com/office/powerpoint/2010/main" val="117564429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xfrm>
            <a:off x="1178719" y="686405"/>
            <a:ext cx="4500562" cy="3429000"/>
          </a:xfrm>
          <a:solidFill>
            <a:srgbClr val="FFFFFF"/>
          </a:solidFill>
          <a:ln/>
        </p:spPr>
      </p:sp>
      <p:sp>
        <p:nvSpPr>
          <p:cNvPr id="74755" name="Notes Placeholder 2"/>
          <p:cNvSpPr>
            <a:spLocks noGrp="1"/>
          </p:cNvSpPr>
          <p:nvPr>
            <p:ph type="body" idx="1"/>
          </p:nvPr>
        </p:nvSpPr>
        <p:spPr>
          <a:xfrm>
            <a:off x="914245" y="4344745"/>
            <a:ext cx="5029512" cy="4113353"/>
          </a:xfrm>
          <a:noFill/>
          <a:ln>
            <a:solidFill>
              <a:srgbClr val="000000"/>
            </a:solidFill>
          </a:ln>
        </p:spPr>
        <p:txBody>
          <a:bodyPr lIns="93177" tIns="46589" rIns="93177" bIns="46589"/>
          <a:lstStyle/>
          <a:p>
            <a:r>
              <a:rPr lang="en-US" dirty="0" smtClean="0">
                <a:latin typeface="Frutiger LT 45 Light" charset="0"/>
                <a:ea typeface="ＭＳ Ｐゴシック" charset="-128"/>
              </a:rPr>
              <a:t>OPTIONAL/DON’T DO!!!!!!</a:t>
            </a:r>
          </a:p>
          <a:p>
            <a:r>
              <a:rPr lang="en-US" dirty="0" smtClean="0">
                <a:latin typeface="Frutiger LT 45 Light" charset="0"/>
                <a:ea typeface="ＭＳ Ｐゴシック" charset="-128"/>
              </a:rPr>
              <a:t>Whole</a:t>
            </a:r>
            <a:r>
              <a:rPr lang="en-US" baseline="0" dirty="0" smtClean="0">
                <a:latin typeface="Frutiger LT 45 Light" charset="0"/>
                <a:ea typeface="ＭＳ Ｐゴシック" charset="-128"/>
              </a:rPr>
              <a:t> group:</a:t>
            </a:r>
          </a:p>
          <a:p>
            <a:r>
              <a:rPr lang="en-US" baseline="0" dirty="0" smtClean="0">
                <a:latin typeface="Frutiger LT 45 Light" charset="0"/>
                <a:ea typeface="ＭＳ Ｐゴシック" charset="-128"/>
              </a:rPr>
              <a:t>	Go through each question:  STAND UP if you think this works in your system, ‘crouch’ if you’re not sure, stay seated if you doesn’t think this works for your system.</a:t>
            </a:r>
          </a:p>
          <a:p>
            <a:endParaRPr lang="en-US" baseline="0" dirty="0" smtClean="0">
              <a:latin typeface="Frutiger LT 45 Light" charset="0"/>
              <a:ea typeface="ＭＳ Ｐゴシック" charset="-128"/>
            </a:endParaRPr>
          </a:p>
          <a:p>
            <a:r>
              <a:rPr lang="en-US" baseline="0" dirty="0" smtClean="0">
                <a:latin typeface="Frutiger LT 45 Light" charset="0"/>
                <a:ea typeface="ＭＳ Ｐゴシック" charset="-128"/>
              </a:rPr>
              <a:t>Expect to hear some, “Yeah, buts…”</a:t>
            </a:r>
          </a:p>
          <a:p>
            <a:endParaRPr lang="en-US" baseline="0" dirty="0" smtClean="0">
              <a:latin typeface="Frutiger LT 45 Light" charset="0"/>
              <a:ea typeface="ＭＳ Ｐゴシック" charset="-128"/>
            </a:endParaRPr>
          </a:p>
          <a:p>
            <a:r>
              <a:rPr lang="en-US" baseline="0" dirty="0" smtClean="0">
                <a:latin typeface="Frutiger LT 45 Light" charset="0"/>
                <a:ea typeface="ＭＳ Ｐゴシック" charset="-128"/>
              </a:rPr>
              <a:t>Dialogue:  OK, if these all have a place in your system, how might these look DIFFERENT????</a:t>
            </a:r>
          </a:p>
          <a:p>
            <a:endParaRPr lang="en-US" baseline="0" dirty="0" smtClean="0">
              <a:latin typeface="Frutiger LT 45 Light" charset="0"/>
              <a:ea typeface="ＭＳ Ｐゴシック" charset="-128"/>
            </a:endParaRPr>
          </a:p>
          <a:p>
            <a:r>
              <a:rPr lang="en-US" baseline="0" dirty="0" smtClean="0">
                <a:latin typeface="Frutiger LT 45 Light" charset="0"/>
                <a:ea typeface="ＭＳ Ｐゴシック" charset="-128"/>
              </a:rPr>
              <a:t>Keep that filter ‘on’ as we continue our work today.</a:t>
            </a:r>
          </a:p>
          <a:p>
            <a:endParaRPr lang="en-US" baseline="0" dirty="0" smtClean="0">
              <a:latin typeface="Frutiger LT 45 Light" charset="0"/>
              <a:ea typeface="ＭＳ Ｐゴシック" charset="-128"/>
            </a:endParaRPr>
          </a:p>
          <a:p>
            <a:endParaRPr lang="en-US" baseline="0" dirty="0" smtClean="0">
              <a:latin typeface="Frutiger LT 45 Light" charset="0"/>
              <a:ea typeface="ＭＳ Ｐゴシック" charset="-128"/>
            </a:endParaRPr>
          </a:p>
        </p:txBody>
      </p:sp>
      <p:sp>
        <p:nvSpPr>
          <p:cNvPr id="74756" name="Slide Number Placeholder 3"/>
          <p:cNvSpPr txBox="1">
            <a:spLocks noGrp="1"/>
          </p:cNvSpPr>
          <p:nvPr/>
        </p:nvSpPr>
        <p:spPr bwMode="auto">
          <a:xfrm>
            <a:off x="3886123" y="8687422"/>
            <a:ext cx="2971878" cy="456580"/>
          </a:xfrm>
          <a:prstGeom prst="rect">
            <a:avLst/>
          </a:prstGeom>
          <a:noFill/>
          <a:ln w="9525">
            <a:noFill/>
            <a:miter lim="800000"/>
            <a:headEnd/>
            <a:tailEnd/>
          </a:ln>
        </p:spPr>
        <p:txBody>
          <a:bodyPr lIns="93177" tIns="46589" rIns="93177" bIns="46589" anchor="b">
            <a:prstTxWarp prst="textNoShape">
              <a:avLst/>
            </a:prstTxWarp>
          </a:bodyPr>
          <a:lstStyle/>
          <a:p>
            <a:pPr algn="r" defTabSz="931863"/>
            <a:fld id="{6F2CBDA4-3467-DB4C-A064-C4FBC5D91EE5}" type="slidenum">
              <a:rPr lang="en-US" sz="1200">
                <a:latin typeface="Arial" charset="0"/>
              </a:rPr>
              <a:pPr algn="r" defTabSz="931863"/>
              <a:t>4</a:t>
            </a:fld>
            <a:endParaRPr lang="en-US" sz="1200">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47AA2EE2-B0C4-4B4A-9DB2-C4C956A8F1CC}" type="slidenum">
              <a:rPr lang="en-US" sz="1200">
                <a:solidFill>
                  <a:schemeClr val="tx1"/>
                </a:solidFill>
                <a:latin typeface="Arial" charset="0"/>
              </a:rPr>
              <a:pPr algn="r"/>
              <a:t>25</a:t>
            </a:fld>
            <a:endParaRPr lang="en-US" sz="1200">
              <a:solidFill>
                <a:schemeClr val="tx1"/>
              </a:solidFill>
              <a:latin typeface="Arial" charset="0"/>
            </a:endParaRPr>
          </a:p>
        </p:txBody>
      </p:sp>
      <p:sp>
        <p:nvSpPr>
          <p:cNvPr id="101378" name="Rectangle 2"/>
          <p:cNvSpPr>
            <a:spLocks noGrp="1" noRot="1" noChangeAspect="1" noChangeArrowheads="1" noTextEdit="1"/>
          </p:cNvSpPr>
          <p:nvPr>
            <p:ph type="sldImg"/>
          </p:nvPr>
        </p:nvSpPr>
        <p:spPr>
          <a:ln/>
        </p:spPr>
      </p:sp>
      <p:sp>
        <p:nvSpPr>
          <p:cNvPr id="10137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2ED4DAF9-BE52-495E-BFBF-DAD33E2909CD}" type="slidenum">
              <a:rPr lang="en-US" sz="1200">
                <a:solidFill>
                  <a:schemeClr val="tx1"/>
                </a:solidFill>
                <a:latin typeface="Arial" charset="0"/>
              </a:rPr>
              <a:pPr algn="r"/>
              <a:t>26</a:t>
            </a:fld>
            <a:endParaRPr lang="en-US" sz="1200">
              <a:solidFill>
                <a:schemeClr val="tx1"/>
              </a:solidFill>
              <a:latin typeface="Arial" charset="0"/>
            </a:endParaRPr>
          </a:p>
        </p:txBody>
      </p:sp>
      <p:sp>
        <p:nvSpPr>
          <p:cNvPr id="103426" name="Rectangle 2"/>
          <p:cNvSpPr>
            <a:spLocks noGrp="1" noRot="1" noChangeAspect="1" noChangeArrowheads="1" noTextEdit="1"/>
          </p:cNvSpPr>
          <p:nvPr>
            <p:ph type="sldImg"/>
          </p:nvPr>
        </p:nvSpPr>
        <p:spPr>
          <a:ln/>
        </p:spPr>
      </p:sp>
      <p:sp>
        <p:nvSpPr>
          <p:cNvPr id="103427" name="Rectangle 3"/>
          <p:cNvSpPr>
            <a:spLocks noGrp="1" noChangeArrowheads="1"/>
          </p:cNvSpPr>
          <p:nvPr>
            <p:ph type="body" idx="1"/>
          </p:nvPr>
        </p:nvSpPr>
        <p:spPr>
          <a:noFill/>
          <a:ln/>
        </p:spPr>
        <p:txBody>
          <a:bodyPr/>
          <a:lstStyle/>
          <a:p>
            <a:pPr eaLnBrk="1" hangingPunct="1"/>
            <a:r>
              <a:rPr lang="en-US" b="1" smtClean="0"/>
              <a:t>Discussion:</a:t>
            </a:r>
          </a:p>
          <a:p>
            <a:pPr eaLnBrk="1" hangingPunct="1"/>
            <a:endParaRPr lang="en-US" smtClean="0"/>
          </a:p>
          <a:p>
            <a:pPr eaLnBrk="1" hangingPunct="1"/>
            <a:r>
              <a:rPr lang="en-US" smtClean="0"/>
              <a:t>It sounds simple and yet we rarely do it.  Why – teachers perceive the work to be overwhelming. Yet, they are overwhelmed by the different learning needs in their rooms.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7"/>
          <p:cNvSpPr>
            <a:spLocks noGrp="1" noChangeArrowheads="1"/>
          </p:cNvSpPr>
          <p:nvPr>
            <p:ph type="sldNum" sz="quarter" idx="5"/>
          </p:nvPr>
        </p:nvSpPr>
        <p:spPr>
          <a:xfrm>
            <a:off x="3884414" y="8685894"/>
            <a:ext cx="2972098" cy="456595"/>
          </a:xfrm>
          <a:noFill/>
        </p:spPr>
        <p:txBody>
          <a:bodyPr/>
          <a:lstStyle/>
          <a:p>
            <a:fld id="{66CCDC3D-3AF4-0143-9A2E-CAFA4B5D9464}" type="slidenum">
              <a:rPr lang="en-US">
                <a:latin typeface="Frutiger LT 45 Light" pitchFamily="34" charset="0"/>
              </a:rPr>
              <a:pPr/>
              <a:t>27</a:t>
            </a:fld>
            <a:endParaRPr lang="en-US">
              <a:latin typeface="Frutiger LT 45 Light" pitchFamily="34" charset="0"/>
            </a:endParaRPr>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7"/>
          <p:cNvSpPr>
            <a:spLocks noGrp="1" noChangeArrowheads="1"/>
          </p:cNvSpPr>
          <p:nvPr>
            <p:ph type="sldNum" sz="quarter" idx="5"/>
          </p:nvPr>
        </p:nvSpPr>
        <p:spPr>
          <a:noFill/>
        </p:spPr>
        <p:txBody>
          <a:bodyPr/>
          <a:lstStyle/>
          <a:p>
            <a:fld id="{722E0206-EEBD-9044-8E2D-EBF7FCFF5541}" type="slidenum">
              <a:rPr lang="en-US">
                <a:latin typeface="Arial" charset="0"/>
              </a:rPr>
              <a:pPr/>
              <a:t>28</a:t>
            </a:fld>
            <a:endParaRPr lang="en-US">
              <a:latin typeface="Arial" charset="0"/>
            </a:endParaRPr>
          </a:p>
        </p:txBody>
      </p:sp>
      <p:sp>
        <p:nvSpPr>
          <p:cNvPr id="160771" name="Rectangle 2"/>
          <p:cNvSpPr>
            <a:spLocks noGrp="1" noRot="1" noChangeAspect="1" noChangeArrowheads="1" noTextEdit="1"/>
          </p:cNvSpPr>
          <p:nvPr>
            <p:ph type="sldImg"/>
          </p:nvPr>
        </p:nvSpPr>
        <p:spPr>
          <a:ln/>
        </p:spPr>
      </p:sp>
      <p:sp>
        <p:nvSpPr>
          <p:cNvPr id="160772" name="Rectangle 3"/>
          <p:cNvSpPr>
            <a:spLocks noGrp="1" noChangeArrowheads="1"/>
          </p:cNvSpPr>
          <p:nvPr>
            <p:ph type="body" idx="1"/>
          </p:nvPr>
        </p:nvSpPr>
        <p:spPr>
          <a:xfrm>
            <a:off x="686098" y="4345214"/>
            <a:ext cx="5485805" cy="4112381"/>
          </a:xfrm>
          <a:noFill/>
          <a:ln/>
        </p:spPr>
        <p:txBody>
          <a:bodyPr/>
          <a:lstStyle/>
          <a:p>
            <a:pPr eaLnBrk="1" hangingPunct="1"/>
            <a:endParaRPr lang="en-US">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5553" name="Rectangle 2"/>
          <p:cNvSpPr>
            <a:spLocks noGrp="1" noRot="1" noChangeAspect="1" noChangeArrowheads="1" noTextEdit="1"/>
          </p:cNvSpPr>
          <p:nvPr>
            <p:ph type="sldImg"/>
          </p:nvPr>
        </p:nvSpPr>
        <p:spPr>
          <a:ln/>
        </p:spPr>
      </p:sp>
      <p:sp>
        <p:nvSpPr>
          <p:cNvPr id="535554" name="Rectangle 3"/>
          <p:cNvSpPr>
            <a:spLocks noGrp="1" noChangeArrowheads="1"/>
          </p:cNvSpPr>
          <p:nvPr>
            <p:ph type="body" idx="1"/>
          </p:nvPr>
        </p:nvSpPr>
        <p:spPr>
          <a:xfrm>
            <a:off x="914400" y="4343400"/>
            <a:ext cx="5029200" cy="4114800"/>
          </a:xfrm>
          <a:noFill/>
          <a:ln/>
        </p:spPr>
        <p:txBody>
          <a:bodyPr/>
          <a:lstStyle/>
          <a:p>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601" name="Rectangle 2"/>
          <p:cNvSpPr>
            <a:spLocks noGrp="1" noRot="1" noChangeAspect="1" noChangeArrowheads="1" noTextEdit="1"/>
          </p:cNvSpPr>
          <p:nvPr>
            <p:ph type="sldImg"/>
          </p:nvPr>
        </p:nvSpPr>
        <p:spPr>
          <a:ln/>
        </p:spPr>
      </p:sp>
      <p:sp>
        <p:nvSpPr>
          <p:cNvPr id="537602" name="Rectangle 3"/>
          <p:cNvSpPr>
            <a:spLocks noGrp="1" noChangeArrowheads="1"/>
          </p:cNvSpPr>
          <p:nvPr>
            <p:ph type="body" idx="1"/>
          </p:nvPr>
        </p:nvSpPr>
        <p:spPr>
          <a:xfrm>
            <a:off x="914400" y="4343400"/>
            <a:ext cx="5029200" cy="4114800"/>
          </a:xfrm>
          <a:noFill/>
          <a:ln/>
        </p:spPr>
        <p:txBody>
          <a:bodyPr/>
          <a:lstStyle/>
          <a:p>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9649" name="Rectangle 2"/>
          <p:cNvSpPr>
            <a:spLocks noGrp="1" noRot="1" noChangeAspect="1" noChangeArrowheads="1" noTextEdit="1"/>
          </p:cNvSpPr>
          <p:nvPr>
            <p:ph type="sldImg"/>
          </p:nvPr>
        </p:nvSpPr>
        <p:spPr>
          <a:ln/>
        </p:spPr>
      </p:sp>
      <p:sp>
        <p:nvSpPr>
          <p:cNvPr id="539650" name="Rectangle 3"/>
          <p:cNvSpPr>
            <a:spLocks noGrp="1" noChangeArrowheads="1"/>
          </p:cNvSpPr>
          <p:nvPr>
            <p:ph type="body" idx="1"/>
          </p:nvPr>
        </p:nvSpPr>
        <p:spPr>
          <a:xfrm>
            <a:off x="914400" y="4343400"/>
            <a:ext cx="5029200" cy="4114800"/>
          </a:xfrm>
          <a:noFill/>
          <a:ln/>
        </p:spPr>
        <p:txBody>
          <a:bodyPr/>
          <a:lstStyle/>
          <a:p>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1697" name="Rectangle 2"/>
          <p:cNvSpPr>
            <a:spLocks noGrp="1" noRot="1" noChangeAspect="1" noChangeArrowheads="1" noTextEdit="1"/>
          </p:cNvSpPr>
          <p:nvPr>
            <p:ph type="sldImg"/>
          </p:nvPr>
        </p:nvSpPr>
        <p:spPr>
          <a:ln/>
        </p:spPr>
      </p:sp>
      <p:sp>
        <p:nvSpPr>
          <p:cNvPr id="541698" name="Rectangle 3"/>
          <p:cNvSpPr>
            <a:spLocks noGrp="1" noChangeArrowheads="1"/>
          </p:cNvSpPr>
          <p:nvPr>
            <p:ph type="body" idx="1"/>
          </p:nvPr>
        </p:nvSpPr>
        <p:spPr>
          <a:xfrm>
            <a:off x="914400" y="4343400"/>
            <a:ext cx="5029200" cy="4114800"/>
          </a:xfrm>
          <a:noFill/>
          <a:ln/>
        </p:spPr>
        <p:txBody>
          <a:bodyPr/>
          <a:lstStyle/>
          <a:p>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3745" name="Rectangle 2"/>
          <p:cNvSpPr>
            <a:spLocks noGrp="1" noRot="1" noChangeAspect="1" noChangeArrowheads="1" noTextEdit="1"/>
          </p:cNvSpPr>
          <p:nvPr>
            <p:ph type="sldImg"/>
          </p:nvPr>
        </p:nvSpPr>
        <p:spPr>
          <a:ln/>
        </p:spPr>
      </p:sp>
      <p:sp>
        <p:nvSpPr>
          <p:cNvPr id="543746" name="Rectangle 3"/>
          <p:cNvSpPr>
            <a:spLocks noGrp="1" noChangeArrowheads="1"/>
          </p:cNvSpPr>
          <p:nvPr>
            <p:ph type="body" idx="1"/>
          </p:nvPr>
        </p:nvSpPr>
        <p:spPr>
          <a:xfrm>
            <a:off x="914400" y="4343400"/>
            <a:ext cx="5029200" cy="4114800"/>
          </a:xfrm>
          <a:noFill/>
          <a:ln/>
        </p:spPr>
        <p:txBody>
          <a:bodyPr/>
          <a:lstStyle/>
          <a:p>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5793" name="Rectangle 2"/>
          <p:cNvSpPr>
            <a:spLocks noGrp="1" noRot="1" noChangeAspect="1" noChangeArrowheads="1" noTextEdit="1"/>
          </p:cNvSpPr>
          <p:nvPr>
            <p:ph type="sldImg"/>
          </p:nvPr>
        </p:nvSpPr>
        <p:spPr>
          <a:ln/>
        </p:spPr>
      </p:sp>
      <p:sp>
        <p:nvSpPr>
          <p:cNvPr id="545794" name="Rectangle 3"/>
          <p:cNvSpPr>
            <a:spLocks noGrp="1" noChangeArrowheads="1"/>
          </p:cNvSpPr>
          <p:nvPr>
            <p:ph type="body" idx="1"/>
          </p:nvPr>
        </p:nvSpPr>
        <p:spPr>
          <a:xfrm>
            <a:off x="914400" y="4343400"/>
            <a:ext cx="5029200" cy="4114800"/>
          </a:xfrm>
          <a:noFill/>
          <a:ln/>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a:xfrm>
            <a:off x="1135063" y="708025"/>
            <a:ext cx="4610100" cy="3457575"/>
          </a:xfrm>
          <a:solidFill>
            <a:srgbClr val="FFFFFF"/>
          </a:solidFill>
          <a:ln/>
        </p:spPr>
      </p:sp>
      <p:sp>
        <p:nvSpPr>
          <p:cNvPr id="81923" name="Notes Placeholder 2"/>
          <p:cNvSpPr>
            <a:spLocks noGrp="1"/>
          </p:cNvSpPr>
          <p:nvPr>
            <p:ph type="body" idx="1"/>
          </p:nvPr>
        </p:nvSpPr>
        <p:spPr>
          <a:noFill/>
          <a:ln>
            <a:solidFill>
              <a:srgbClr val="000000"/>
            </a:solidFill>
          </a:ln>
        </p:spPr>
        <p:txBody>
          <a:bodyPr/>
          <a:lstStyle/>
          <a:p>
            <a:endParaRPr lang="en-US" smtClean="0">
              <a:latin typeface="Frutiger LT 45 Light" charset="0"/>
              <a:ea typeface="ＭＳ Ｐゴシック" charset="-128"/>
            </a:endParaRPr>
          </a:p>
        </p:txBody>
      </p:sp>
      <p:sp>
        <p:nvSpPr>
          <p:cNvPr id="81924" name="Slide Number Placeholder 3"/>
          <p:cNvSpPr txBox="1">
            <a:spLocks noGrp="1"/>
          </p:cNvSpPr>
          <p:nvPr/>
        </p:nvSpPr>
        <p:spPr bwMode="auto">
          <a:xfrm>
            <a:off x="3865079" y="8635771"/>
            <a:ext cx="3015135" cy="508230"/>
          </a:xfrm>
          <a:prstGeom prst="rect">
            <a:avLst/>
          </a:prstGeom>
          <a:noFill/>
          <a:ln w="9525">
            <a:noFill/>
            <a:miter lim="800000"/>
            <a:headEnd/>
            <a:tailEnd/>
          </a:ln>
        </p:spPr>
        <p:txBody>
          <a:bodyPr lIns="93132" tIns="46566" rIns="93132" bIns="46566" anchor="b">
            <a:prstTxWarp prst="textNoShape">
              <a:avLst/>
            </a:prstTxWarp>
          </a:bodyPr>
          <a:lstStyle/>
          <a:p>
            <a:pPr algn="r" defTabSz="930275"/>
            <a:fld id="{89ECDDDF-BD0F-C940-976B-45CEBF2ABA31}" type="slidenum">
              <a:rPr lang="en-US" sz="1300">
                <a:ea typeface="ＭＳ Ｐゴシック" charset="-128"/>
                <a:cs typeface="ＭＳ Ｐゴシック" charset="-128"/>
              </a:rPr>
              <a:pPr algn="r" defTabSz="930275"/>
              <a:t>5</a:t>
            </a:fld>
            <a:endParaRPr lang="en-US" sz="1300">
              <a:ea typeface="ＭＳ Ｐゴシック" charset="-128"/>
              <a:cs typeface="ＭＳ Ｐゴシック"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7841" name="Rectangle 2"/>
          <p:cNvSpPr>
            <a:spLocks noGrp="1" noRot="1" noChangeAspect="1" noChangeArrowheads="1" noTextEdit="1"/>
          </p:cNvSpPr>
          <p:nvPr>
            <p:ph type="sldImg"/>
          </p:nvPr>
        </p:nvSpPr>
        <p:spPr>
          <a:ln/>
        </p:spPr>
      </p:sp>
      <p:sp>
        <p:nvSpPr>
          <p:cNvPr id="547842" name="Rectangle 3"/>
          <p:cNvSpPr>
            <a:spLocks noGrp="1" noChangeArrowheads="1"/>
          </p:cNvSpPr>
          <p:nvPr>
            <p:ph type="body" idx="1"/>
          </p:nvPr>
        </p:nvSpPr>
        <p:spPr>
          <a:xfrm>
            <a:off x="914400" y="4343400"/>
            <a:ext cx="5029200" cy="4114800"/>
          </a:xfrm>
          <a:noFill/>
          <a:ln/>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a:xfrm>
            <a:off x="1143000" y="685800"/>
            <a:ext cx="4572000" cy="3429000"/>
          </a:xfrm>
          <a:solidFill>
            <a:srgbClr val="FFFFFF"/>
          </a:solidFill>
          <a:ln/>
        </p:spPr>
      </p:sp>
      <p:sp>
        <p:nvSpPr>
          <p:cNvPr id="88067" name="Notes Placeholder 2"/>
          <p:cNvSpPr>
            <a:spLocks noGrp="1"/>
          </p:cNvSpPr>
          <p:nvPr>
            <p:ph type="body" idx="1"/>
          </p:nvPr>
        </p:nvSpPr>
        <p:spPr>
          <a:xfrm>
            <a:off x="914245" y="4344745"/>
            <a:ext cx="5029512" cy="4113353"/>
          </a:xfrm>
          <a:noFill/>
          <a:ln>
            <a:solidFill>
              <a:srgbClr val="000000"/>
            </a:solidFill>
          </a:ln>
        </p:spPr>
        <p:txBody>
          <a:bodyPr lIns="93177" tIns="46589" rIns="93177" bIns="46589"/>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latin typeface="Frutiger LT 45 Light" charset="0"/>
                <a:ea typeface="ＭＳ Ｐゴシック" charset="-128"/>
              </a:rPr>
              <a:t>Don’t do:</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latin typeface="Frutiger LT 45 Light" charset="0"/>
                <a:ea typeface="ＭＳ Ｐゴシック" charset="-128"/>
              </a:rPr>
              <a:t>Graphic</a:t>
            </a:r>
            <a:r>
              <a:rPr lang="en-US" baseline="0" dirty="0" smtClean="0">
                <a:latin typeface="Frutiger LT 45 Light" charset="0"/>
                <a:ea typeface="ＭＳ Ｐゴシック" charset="-128"/>
              </a:rPr>
              <a:t> Organizer:  Draw a circle in the middle of your paper and write:  ROUTINE in the middle.  Brainstorm the routine components YOU use. </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latin typeface="Frutiger LT 45 Light" charset="0"/>
                <a:ea typeface="ＭＳ Ｐゴシック" charset="-128"/>
              </a:rPr>
              <a:t>For example:  Most of you create a ‘shared vision’ for your classroom in order to determine ‘rules and procedures.’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latin typeface="Frutiger LT 45 Light" charset="0"/>
              <a:ea typeface="ＭＳ Ｐゴシック" charset="-128"/>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latin typeface="Frutiger LT 45 Light" charset="0"/>
              <a:ea typeface="ＭＳ Ｐゴシック" charset="-128"/>
            </a:endParaRPr>
          </a:p>
          <a:p>
            <a:endParaRPr lang="en-US" dirty="0">
              <a:latin typeface="Frutiger LT 45 Light" charset="0"/>
              <a:ea typeface="ＭＳ Ｐゴシック" charset="-128"/>
            </a:endParaRPr>
          </a:p>
        </p:txBody>
      </p:sp>
      <p:sp>
        <p:nvSpPr>
          <p:cNvPr id="88068" name="Slide Number Placeholder 3"/>
          <p:cNvSpPr txBox="1">
            <a:spLocks noGrp="1"/>
          </p:cNvSpPr>
          <p:nvPr/>
        </p:nvSpPr>
        <p:spPr bwMode="auto">
          <a:xfrm>
            <a:off x="3886123" y="8687422"/>
            <a:ext cx="2971878" cy="456580"/>
          </a:xfrm>
          <a:prstGeom prst="rect">
            <a:avLst/>
          </a:prstGeom>
          <a:noFill/>
          <a:ln w="9525">
            <a:noFill/>
            <a:miter lim="800000"/>
            <a:headEnd/>
            <a:tailEnd/>
          </a:ln>
        </p:spPr>
        <p:txBody>
          <a:bodyPr lIns="93177" tIns="46589" rIns="93177" bIns="46589" anchor="b">
            <a:prstTxWarp prst="textNoShape">
              <a:avLst/>
            </a:prstTxWarp>
          </a:bodyPr>
          <a:lstStyle/>
          <a:p>
            <a:pPr algn="r" defTabSz="931863"/>
            <a:fld id="{5E1FEF18-76AE-6A4C-B3A0-E803A6CD4FF2}" type="slidenum">
              <a:rPr lang="en-US" sz="1200">
                <a:latin typeface="Arial" charset="0"/>
              </a:rPr>
              <a:pPr algn="r" defTabSz="931863"/>
              <a:t>6</a:t>
            </a:fld>
            <a:endParaRPr lang="en-US" sz="120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a:xfrm>
            <a:off x="1178719" y="686405"/>
            <a:ext cx="4500562" cy="3429000"/>
          </a:xfrm>
          <a:solidFill>
            <a:srgbClr val="FFFFFF"/>
          </a:solidFill>
          <a:ln/>
        </p:spPr>
      </p:sp>
      <p:sp>
        <p:nvSpPr>
          <p:cNvPr id="92163" name="Notes Placeholder 2"/>
          <p:cNvSpPr>
            <a:spLocks noGrp="1"/>
          </p:cNvSpPr>
          <p:nvPr>
            <p:ph type="body" idx="1"/>
          </p:nvPr>
        </p:nvSpPr>
        <p:spPr>
          <a:xfrm>
            <a:off x="914245" y="4344745"/>
            <a:ext cx="5029512" cy="4113353"/>
          </a:xfrm>
          <a:noFill/>
          <a:ln>
            <a:solidFill>
              <a:srgbClr val="000000"/>
            </a:solidFill>
          </a:ln>
        </p:spPr>
        <p:txBody>
          <a:bodyPr lIns="93177" tIns="46589" rIns="93177" bIns="46589"/>
          <a:lstStyle/>
          <a:p>
            <a:pPr eaLnBrk="1" hangingPunct="1"/>
            <a:endParaRPr lang="en-US">
              <a:latin typeface="Frutiger LT 45 Light" charset="0"/>
              <a:ea typeface="ＭＳ Ｐゴシック" charset="-128"/>
            </a:endParaRPr>
          </a:p>
        </p:txBody>
      </p:sp>
      <p:sp>
        <p:nvSpPr>
          <p:cNvPr id="92164" name="Slide Number Placeholder 3"/>
          <p:cNvSpPr txBox="1">
            <a:spLocks noGrp="1"/>
          </p:cNvSpPr>
          <p:nvPr/>
        </p:nvSpPr>
        <p:spPr bwMode="auto">
          <a:xfrm>
            <a:off x="3886123" y="8687422"/>
            <a:ext cx="2971878" cy="456580"/>
          </a:xfrm>
          <a:prstGeom prst="rect">
            <a:avLst/>
          </a:prstGeom>
          <a:noFill/>
          <a:ln w="9525">
            <a:noFill/>
            <a:miter lim="800000"/>
            <a:headEnd/>
            <a:tailEnd/>
          </a:ln>
        </p:spPr>
        <p:txBody>
          <a:bodyPr lIns="93177" tIns="46589" rIns="93177" bIns="46589" anchor="b">
            <a:prstTxWarp prst="textNoShape">
              <a:avLst/>
            </a:prstTxWarp>
          </a:bodyPr>
          <a:lstStyle/>
          <a:p>
            <a:pPr algn="r" defTabSz="931863"/>
            <a:fld id="{B5591E26-9008-A04F-AFEC-85C63680453F}" type="slidenum">
              <a:rPr lang="en-US" sz="1200">
                <a:latin typeface="Arial" charset="0"/>
              </a:rPr>
              <a:pPr algn="r" defTabSz="931863"/>
              <a:t>7</a:t>
            </a:fld>
            <a:endParaRPr lang="en-US" sz="120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4"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35875" name="Rectangle 3"/>
          <p:cNvSpPr>
            <a:spLocks noGrp="1" noChangeArrowheads="1"/>
          </p:cNvSpPr>
          <p:nvPr>
            <p:ph type="body" idx="1"/>
          </p:nvPr>
        </p:nvSpPr>
        <p:spPr bwMode="auto">
          <a:xfrm>
            <a:off x="914244" y="4342677"/>
            <a:ext cx="5029512" cy="411542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ea typeface="ＭＳ Ｐゴシック"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Rot="1" noChangeAspect="1" noChangeArrowheads="1" noTextEdit="1"/>
          </p:cNvSpPr>
          <p:nvPr>
            <p:ph type="sldImg"/>
          </p:nvPr>
        </p:nvSpPr>
        <p:spPr>
          <a:xfrm>
            <a:off x="1141413" y="684213"/>
            <a:ext cx="4575175" cy="3432175"/>
          </a:xfrm>
          <a:solidFill>
            <a:srgbClr val="FFFFFF"/>
          </a:solidFill>
          <a:ln/>
        </p:spPr>
      </p:sp>
      <p:sp>
        <p:nvSpPr>
          <p:cNvPr id="122883" name="Rectangle 3"/>
          <p:cNvSpPr>
            <a:spLocks noGrp="1" noChangeArrowheads="1"/>
          </p:cNvSpPr>
          <p:nvPr>
            <p:ph type="body" idx="1"/>
          </p:nvPr>
        </p:nvSpPr>
        <p:spPr>
          <a:xfrm>
            <a:off x="913805" y="4342191"/>
            <a:ext cx="5030391" cy="4115405"/>
          </a:xfrm>
          <a:solidFill>
            <a:srgbClr val="FFFFFF"/>
          </a:solidFill>
          <a:ln>
            <a:solidFill>
              <a:srgbClr val="000000"/>
            </a:solidFill>
          </a:ln>
        </p:spPr>
        <p:txBody>
          <a:bodyPr/>
          <a:lstStyle/>
          <a:p>
            <a:r>
              <a:rPr lang="en-US" smtClean="0">
                <a:latin typeface="Frutiger LT 45 Light" charset="0"/>
              </a:rPr>
              <a:t>I have two stories for this, if you like.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F66492-6835-5F49-BC28-673F408898B8}" type="slidenum">
              <a:rPr lang="en-US"/>
              <a:pPr/>
              <a:t>16</a:t>
            </a:fld>
            <a:endParaRPr lang="en-US"/>
          </a:p>
        </p:txBody>
      </p:sp>
      <p:sp>
        <p:nvSpPr>
          <p:cNvPr id="74754" name="Rectangle 2"/>
          <p:cNvSpPr>
            <a:spLocks noGrp="1" noRot="1" noChangeAspect="1" noChangeArrowheads="1" noTextEdit="1"/>
          </p:cNvSpPr>
          <p:nvPr>
            <p:ph type="sldImg"/>
          </p:nvPr>
        </p:nvSpPr>
        <p:spPr>
          <a:ln/>
        </p:spPr>
      </p:sp>
      <p:sp>
        <p:nvSpPr>
          <p:cNvPr id="747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0D23D56-4532-E64C-8AC9-D14116B1538E}" type="slidenum">
              <a:rPr lang="en-US"/>
              <a:pPr/>
              <a:t>20</a:t>
            </a:fld>
            <a:endParaRPr lang="en-US"/>
          </a:p>
        </p:txBody>
      </p:sp>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Slide Image Placeholder 1"/>
          <p:cNvSpPr>
            <a:spLocks noGrp="1" noRot="1" noChangeAspect="1" noTextEdit="1"/>
          </p:cNvSpPr>
          <p:nvPr>
            <p:ph type="sldImg"/>
          </p:nvPr>
        </p:nvSpPr>
        <p:spPr>
          <a:ln/>
        </p:spPr>
      </p:sp>
      <p:sp>
        <p:nvSpPr>
          <p:cNvPr id="156675" name="Notes Placeholder 2"/>
          <p:cNvSpPr>
            <a:spLocks noGrp="1"/>
          </p:cNvSpPr>
          <p:nvPr>
            <p:ph type="body" idx="1"/>
          </p:nvPr>
        </p:nvSpPr>
        <p:spPr>
          <a:noFill/>
          <a:ln/>
        </p:spPr>
        <p:txBody>
          <a:bodyPr/>
          <a:lstStyle/>
          <a:p>
            <a:pPr eaLnBrk="1" hangingPunct="1"/>
            <a:endParaRPr lang="en-US" smtClean="0">
              <a:latin typeface="Arial" charset="0"/>
            </a:endParaRPr>
          </a:p>
        </p:txBody>
      </p:sp>
      <p:sp>
        <p:nvSpPr>
          <p:cNvPr id="156676" name="Slide Number Placeholder 3"/>
          <p:cNvSpPr>
            <a:spLocks noGrp="1"/>
          </p:cNvSpPr>
          <p:nvPr>
            <p:ph type="sldNum" sz="quarter" idx="5"/>
          </p:nvPr>
        </p:nvSpPr>
        <p:spPr>
          <a:xfrm>
            <a:off x="3884414" y="8685894"/>
            <a:ext cx="2972098" cy="456595"/>
          </a:xfrm>
          <a:noFill/>
        </p:spPr>
        <p:txBody>
          <a:bodyPr/>
          <a:lstStyle/>
          <a:p>
            <a:fld id="{0E9B49A2-2322-9045-9952-F8C9DB8C305D}" type="slidenum">
              <a:rPr lang="en-US">
                <a:latin typeface="Arial" charset="0"/>
                <a:ea typeface="ＭＳ Ｐゴシック" charset="-128"/>
                <a:cs typeface="ＭＳ Ｐゴシック" charset="-128"/>
              </a:rPr>
              <a:pPr/>
              <a:t>24</a:t>
            </a:fld>
            <a:endParaRPr lang="en-US">
              <a:latin typeface="Arial" charset="0"/>
              <a:ea typeface="ＭＳ Ｐゴシック" charset="-128"/>
              <a:cs typeface="ＭＳ Ｐゴシック"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164A26D-BC97-8B44-92C2-BF841188B636}" type="datetimeFigureOut">
              <a:rPr lang="en-US" smtClean="0"/>
              <a:t>10/22/12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52B4E8-C622-CC4B-B2E4-6CAFD30402ED}" type="slidenum">
              <a:rPr lang="en-US" smtClean="0"/>
              <a:t>‹#›</a:t>
            </a:fld>
            <a:endParaRPr lang="en-US"/>
          </a:p>
        </p:txBody>
      </p:sp>
    </p:spTree>
    <p:extLst>
      <p:ext uri="{BB962C8B-B14F-4D97-AF65-F5344CB8AC3E}">
        <p14:creationId xmlns:p14="http://schemas.microsoft.com/office/powerpoint/2010/main" val="255809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64A26D-BC97-8B44-92C2-BF841188B636}" type="datetimeFigureOut">
              <a:rPr lang="en-US" smtClean="0"/>
              <a:t>10/22/12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52B4E8-C622-CC4B-B2E4-6CAFD30402ED}" type="slidenum">
              <a:rPr lang="en-US" smtClean="0"/>
              <a:t>‹#›</a:t>
            </a:fld>
            <a:endParaRPr lang="en-US"/>
          </a:p>
        </p:txBody>
      </p:sp>
    </p:spTree>
    <p:extLst>
      <p:ext uri="{BB962C8B-B14F-4D97-AF65-F5344CB8AC3E}">
        <p14:creationId xmlns:p14="http://schemas.microsoft.com/office/powerpoint/2010/main" val="15203788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64A26D-BC97-8B44-92C2-BF841188B636}" type="datetimeFigureOut">
              <a:rPr lang="en-US" smtClean="0"/>
              <a:t>10/22/12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52B4E8-C622-CC4B-B2E4-6CAFD30402ED}" type="slidenum">
              <a:rPr lang="en-US" smtClean="0"/>
              <a:t>‹#›</a:t>
            </a:fld>
            <a:endParaRPr lang="en-US"/>
          </a:p>
        </p:txBody>
      </p:sp>
    </p:spTree>
    <p:extLst>
      <p:ext uri="{BB962C8B-B14F-4D97-AF65-F5344CB8AC3E}">
        <p14:creationId xmlns:p14="http://schemas.microsoft.com/office/powerpoint/2010/main" val="39313861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64A26D-BC97-8B44-92C2-BF841188B636}" type="datetimeFigureOut">
              <a:rPr lang="en-US" smtClean="0"/>
              <a:t>10/22/12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52B4E8-C622-CC4B-B2E4-6CAFD30402ED}" type="slidenum">
              <a:rPr lang="en-US" smtClean="0"/>
              <a:t>‹#›</a:t>
            </a:fld>
            <a:endParaRPr lang="en-US"/>
          </a:p>
        </p:txBody>
      </p:sp>
    </p:spTree>
    <p:extLst>
      <p:ext uri="{BB962C8B-B14F-4D97-AF65-F5344CB8AC3E}">
        <p14:creationId xmlns:p14="http://schemas.microsoft.com/office/powerpoint/2010/main" val="1791770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64A26D-BC97-8B44-92C2-BF841188B636}" type="datetimeFigureOut">
              <a:rPr lang="en-US" smtClean="0"/>
              <a:t>10/22/12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52B4E8-C622-CC4B-B2E4-6CAFD30402ED}" type="slidenum">
              <a:rPr lang="en-US" smtClean="0"/>
              <a:t>‹#›</a:t>
            </a:fld>
            <a:endParaRPr lang="en-US"/>
          </a:p>
        </p:txBody>
      </p:sp>
    </p:spTree>
    <p:extLst>
      <p:ext uri="{BB962C8B-B14F-4D97-AF65-F5344CB8AC3E}">
        <p14:creationId xmlns:p14="http://schemas.microsoft.com/office/powerpoint/2010/main" val="23780237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164A26D-BC97-8B44-92C2-BF841188B636}" type="datetimeFigureOut">
              <a:rPr lang="en-US" smtClean="0"/>
              <a:t>10/22/12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52B4E8-C622-CC4B-B2E4-6CAFD30402ED}" type="slidenum">
              <a:rPr lang="en-US" smtClean="0"/>
              <a:t>‹#›</a:t>
            </a:fld>
            <a:endParaRPr lang="en-US"/>
          </a:p>
        </p:txBody>
      </p:sp>
    </p:spTree>
    <p:extLst>
      <p:ext uri="{BB962C8B-B14F-4D97-AF65-F5344CB8AC3E}">
        <p14:creationId xmlns:p14="http://schemas.microsoft.com/office/powerpoint/2010/main" val="38701556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164A26D-BC97-8B44-92C2-BF841188B636}" type="datetimeFigureOut">
              <a:rPr lang="en-US" smtClean="0"/>
              <a:t>10/22/12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152B4E8-C622-CC4B-B2E4-6CAFD30402ED}" type="slidenum">
              <a:rPr lang="en-US" smtClean="0"/>
              <a:t>‹#›</a:t>
            </a:fld>
            <a:endParaRPr lang="en-US"/>
          </a:p>
        </p:txBody>
      </p:sp>
    </p:spTree>
    <p:extLst>
      <p:ext uri="{BB962C8B-B14F-4D97-AF65-F5344CB8AC3E}">
        <p14:creationId xmlns:p14="http://schemas.microsoft.com/office/powerpoint/2010/main" val="10553660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164A26D-BC97-8B44-92C2-BF841188B636}" type="datetimeFigureOut">
              <a:rPr lang="en-US" smtClean="0"/>
              <a:t>10/22/12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52B4E8-C622-CC4B-B2E4-6CAFD30402ED}" type="slidenum">
              <a:rPr lang="en-US" smtClean="0"/>
              <a:t>‹#›</a:t>
            </a:fld>
            <a:endParaRPr lang="en-US"/>
          </a:p>
        </p:txBody>
      </p:sp>
    </p:spTree>
    <p:extLst>
      <p:ext uri="{BB962C8B-B14F-4D97-AF65-F5344CB8AC3E}">
        <p14:creationId xmlns:p14="http://schemas.microsoft.com/office/powerpoint/2010/main" val="4037806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64A26D-BC97-8B44-92C2-BF841188B636}" type="datetimeFigureOut">
              <a:rPr lang="en-US" smtClean="0"/>
              <a:t>10/22/12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152B4E8-C622-CC4B-B2E4-6CAFD30402ED}" type="slidenum">
              <a:rPr lang="en-US" smtClean="0"/>
              <a:t>‹#›</a:t>
            </a:fld>
            <a:endParaRPr lang="en-US"/>
          </a:p>
        </p:txBody>
      </p:sp>
    </p:spTree>
    <p:extLst>
      <p:ext uri="{BB962C8B-B14F-4D97-AF65-F5344CB8AC3E}">
        <p14:creationId xmlns:p14="http://schemas.microsoft.com/office/powerpoint/2010/main" val="8510775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64A26D-BC97-8B44-92C2-BF841188B636}" type="datetimeFigureOut">
              <a:rPr lang="en-US" smtClean="0"/>
              <a:t>10/22/12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52B4E8-C622-CC4B-B2E4-6CAFD30402ED}" type="slidenum">
              <a:rPr lang="en-US" smtClean="0"/>
              <a:t>‹#›</a:t>
            </a:fld>
            <a:endParaRPr lang="en-US"/>
          </a:p>
        </p:txBody>
      </p:sp>
    </p:spTree>
    <p:extLst>
      <p:ext uri="{BB962C8B-B14F-4D97-AF65-F5344CB8AC3E}">
        <p14:creationId xmlns:p14="http://schemas.microsoft.com/office/powerpoint/2010/main" val="26948873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64A26D-BC97-8B44-92C2-BF841188B636}" type="datetimeFigureOut">
              <a:rPr lang="en-US" smtClean="0"/>
              <a:t>10/22/12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52B4E8-C622-CC4B-B2E4-6CAFD30402ED}" type="slidenum">
              <a:rPr lang="en-US" smtClean="0"/>
              <a:t>‹#›</a:t>
            </a:fld>
            <a:endParaRPr lang="en-US"/>
          </a:p>
        </p:txBody>
      </p:sp>
    </p:spTree>
    <p:extLst>
      <p:ext uri="{BB962C8B-B14F-4D97-AF65-F5344CB8AC3E}">
        <p14:creationId xmlns:p14="http://schemas.microsoft.com/office/powerpoint/2010/main" val="289895071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64A26D-BC97-8B44-92C2-BF841188B636}" type="datetimeFigureOut">
              <a:rPr lang="en-US" smtClean="0"/>
              <a:t>10/22/12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52B4E8-C622-CC4B-B2E4-6CAFD30402ED}" type="slidenum">
              <a:rPr lang="en-US" smtClean="0"/>
              <a:t>‹#›</a:t>
            </a:fld>
            <a:endParaRPr lang="en-US"/>
          </a:p>
        </p:txBody>
      </p:sp>
      <p:pic>
        <p:nvPicPr>
          <p:cNvPr id="7" name="Picture 9" descr="MRL logo"/>
          <p:cNvPicPr>
            <a:picLocks noChangeAspect="1" noChangeArrowheads="1"/>
          </p:cNvPicPr>
          <p:nvPr userDrawn="1"/>
        </p:nvPicPr>
        <p:blipFill>
          <a:blip r:embed="rId13" cstate="print">
            <a:clrChange>
              <a:clrFrom>
                <a:srgbClr val="FFFFFF"/>
              </a:clrFrom>
              <a:clrTo>
                <a:srgbClr val="FFFFFF">
                  <a:alpha val="0"/>
                </a:srgbClr>
              </a:clrTo>
            </a:clrChange>
          </a:blip>
          <a:srcRect/>
          <a:stretch>
            <a:fillRect/>
          </a:stretch>
        </p:blipFill>
        <p:spPr bwMode="auto">
          <a:xfrm>
            <a:off x="228600" y="5867400"/>
            <a:ext cx="1317282" cy="922337"/>
          </a:xfrm>
          <a:prstGeom prst="rect">
            <a:avLst/>
          </a:prstGeom>
          <a:noFill/>
          <a:ln w="9525">
            <a:noFill/>
            <a:miter lim="800000"/>
            <a:headEnd/>
            <a:tailEnd/>
          </a:ln>
        </p:spPr>
      </p:pic>
      <p:pic>
        <p:nvPicPr>
          <p:cNvPr id="8" name="Picture 7"/>
          <p:cNvPicPr>
            <a:picLocks noChangeAspect="1"/>
          </p:cNvPicPr>
          <p:nvPr userDrawn="1"/>
        </p:nvPicPr>
        <p:blipFill>
          <a:blip r:embed="rId14"/>
          <a:stretch>
            <a:fillRect/>
          </a:stretch>
        </p:blipFill>
        <p:spPr>
          <a:xfrm>
            <a:off x="7214865" y="5964237"/>
            <a:ext cx="1790700" cy="825500"/>
          </a:xfrm>
          <a:prstGeom prst="rect">
            <a:avLst/>
          </a:prstGeom>
        </p:spPr>
      </p:pic>
    </p:spTree>
    <p:extLst>
      <p:ext uri="{BB962C8B-B14F-4D97-AF65-F5344CB8AC3E}">
        <p14:creationId xmlns:p14="http://schemas.microsoft.com/office/powerpoint/2010/main" val="21654361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3.png"/><Relationship Id="rId1" Type="http://schemas.microsoft.com/office/2007/relationships/media" Target="file://localhost/Users/tammy.heflebower/Desktop/videoclips/Poor%20English.mp4" TargetMode="External"/><Relationship Id="rId2" Type="http://schemas.openxmlformats.org/officeDocument/2006/relationships/video" Target="file://localhost/Users/tammy.heflebower/Desktop/videoclips/Poor%20English.mp4"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4.jpeg"/></Relationships>
</file>

<file path=ppt/slides/_rels/slide26.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5" Type="http://schemas.openxmlformats.org/officeDocument/2006/relationships/image" Target="../media/image7.jpeg"/><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2.xml"/><Relationship Id="rId4" Type="http://schemas.openxmlformats.org/officeDocument/2006/relationships/oleObject" Target="../embeddings/oleObject1.bin"/><Relationship Id="rId5" Type="http://schemas.openxmlformats.org/officeDocument/2006/relationships/oleObject" Target="../embeddings/Microsoft_Word_97_-_2004_Document1.doc"/><Relationship Id="rId6" Type="http://schemas.openxmlformats.org/officeDocument/2006/relationships/image" Target="../media/image8.png"/><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19.xml"/><Relationship Id="rId4" Type="http://schemas.openxmlformats.org/officeDocument/2006/relationships/oleObject" Target="../embeddings/oleObject2.bin"/><Relationship Id="rId5" Type="http://schemas.openxmlformats.org/officeDocument/2006/relationships/oleObject" Target="../embeddings/Microsoft_Word_97_-_2004_Document2.doc"/><Relationship Id="rId6" Type="http://schemas.openxmlformats.org/officeDocument/2006/relationships/image" Target="../media/image10.emf"/><Relationship Id="rId1" Type="http://schemas.openxmlformats.org/officeDocument/2006/relationships/vmlDrawing" Target="../drawings/vmlDrawing2.vml"/><Relationship Id="rId2"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20.xml"/><Relationship Id="rId4" Type="http://schemas.openxmlformats.org/officeDocument/2006/relationships/oleObject" Target="../embeddings/oleObject3.bin"/><Relationship Id="rId5" Type="http://schemas.openxmlformats.org/officeDocument/2006/relationships/oleObject" Target="../embeddings/Microsoft_Word_97_-_2004_Document3.doc"/><Relationship Id="rId6" Type="http://schemas.openxmlformats.org/officeDocument/2006/relationships/image" Target="../media/image11.emf"/><Relationship Id="rId1" Type="http://schemas.openxmlformats.org/officeDocument/2006/relationships/vmlDrawing" Target="../drawings/vmlDrawing3.vml"/><Relationship Id="rId2"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37555" y="2130425"/>
            <a:ext cx="7772400" cy="1470025"/>
          </a:xfrm>
        </p:spPr>
        <p:txBody>
          <a:bodyPr/>
          <a:lstStyle/>
          <a:p>
            <a:r>
              <a:rPr lang="en-US" dirty="0" smtClean="0"/>
              <a:t>Centennial Instruction</a:t>
            </a:r>
            <a:endParaRPr lang="en-US" dirty="0"/>
          </a:p>
        </p:txBody>
      </p:sp>
      <p:sp>
        <p:nvSpPr>
          <p:cNvPr id="3" name="Subtitle 2"/>
          <p:cNvSpPr>
            <a:spLocks noGrp="1"/>
          </p:cNvSpPr>
          <p:nvPr>
            <p:ph type="subTitle" idx="1"/>
          </p:nvPr>
        </p:nvSpPr>
        <p:spPr/>
        <p:txBody>
          <a:bodyPr/>
          <a:lstStyle/>
          <a:p>
            <a:r>
              <a:rPr lang="en-US" dirty="0" smtClean="0"/>
              <a:t>Essential Learning Goals</a:t>
            </a:r>
          </a:p>
          <a:p>
            <a:r>
              <a:rPr lang="en-US" dirty="0" smtClean="0"/>
              <a:t>and Scales</a:t>
            </a:r>
          </a:p>
          <a:p>
            <a:r>
              <a:rPr lang="en-US" dirty="0" smtClean="0"/>
              <a:t>October 22, 2012</a:t>
            </a:r>
          </a:p>
        </p:txBody>
      </p:sp>
    </p:spTree>
    <p:extLst>
      <p:ext uri="{BB962C8B-B14F-4D97-AF65-F5344CB8AC3E}">
        <p14:creationId xmlns:p14="http://schemas.microsoft.com/office/powerpoint/2010/main" val="27980207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atin typeface="Arial" charset="0"/>
                <a:ea typeface="ＭＳ Ｐゴシック" charset="0"/>
                <a:cs typeface="ＭＳ Ｐゴシック" charset="0"/>
              </a:rPr>
              <a:t>Literature Framework</a:t>
            </a:r>
          </a:p>
        </p:txBody>
      </p:sp>
      <p:sp>
        <p:nvSpPr>
          <p:cNvPr id="20483" name="Content Placeholder 2"/>
          <p:cNvSpPr>
            <a:spLocks noGrp="1"/>
          </p:cNvSpPr>
          <p:nvPr>
            <p:ph idx="1"/>
          </p:nvPr>
        </p:nvSpPr>
        <p:spPr>
          <a:xfrm>
            <a:off x="609600" y="1752600"/>
            <a:ext cx="7772400" cy="4114800"/>
          </a:xfrm>
        </p:spPr>
        <p:txBody>
          <a:bodyPr/>
          <a:lstStyle/>
          <a:p>
            <a:pPr>
              <a:buFontTx/>
              <a:buNone/>
            </a:pPr>
            <a:r>
              <a:rPr lang="en-US">
                <a:latin typeface="Arial" charset="0"/>
                <a:ea typeface="ＭＳ Ｐゴシック" charset="0"/>
                <a:cs typeface="ＭＳ Ｐゴシック" charset="0"/>
              </a:rPr>
              <a:t>Wiggins, G., &amp; McTighe, J. (2005). </a:t>
            </a:r>
            <a:r>
              <a:rPr lang="en-US" i="1">
                <a:latin typeface="Arial" charset="0"/>
                <a:ea typeface="ＭＳ Ｐゴシック" charset="0"/>
                <a:cs typeface="ＭＳ Ｐゴシック" charset="0"/>
              </a:rPr>
              <a:t>Understanding by design. </a:t>
            </a:r>
            <a:r>
              <a:rPr lang="en-US">
                <a:latin typeface="Arial" charset="0"/>
                <a:ea typeface="ＭＳ Ｐゴシック" charset="0"/>
                <a:cs typeface="ＭＳ Ｐゴシック" charset="0"/>
              </a:rPr>
              <a:t> Alexandria, VA.  Association for Supervision and Curriculum Development.</a:t>
            </a:r>
          </a:p>
          <a:p>
            <a:pPr>
              <a:buFontTx/>
              <a:buNone/>
            </a:pPr>
            <a:r>
              <a:rPr lang="en-US">
                <a:latin typeface="Arial" charset="0"/>
                <a:ea typeface="ＭＳ Ｐゴシック" charset="0"/>
                <a:cs typeface="ＭＳ Ｐゴシック" charset="0"/>
              </a:rPr>
              <a:t>Wiggins, G., &amp; McTighe, J. (2007). </a:t>
            </a:r>
            <a:r>
              <a:rPr lang="en-US" i="1">
                <a:latin typeface="Arial" charset="0"/>
                <a:ea typeface="ＭＳ Ｐゴシック" charset="0"/>
                <a:cs typeface="ＭＳ Ｐゴシック" charset="0"/>
              </a:rPr>
              <a:t>Schooling by design. </a:t>
            </a:r>
            <a:r>
              <a:rPr lang="en-US">
                <a:latin typeface="Arial" charset="0"/>
                <a:ea typeface="ＭＳ Ｐゴシック" charset="0"/>
                <a:cs typeface="ＭＳ Ｐゴシック" charset="0"/>
              </a:rPr>
              <a:t> Alexandria, VA.  Association for Supervision and Curriculum Development.</a:t>
            </a:r>
          </a:p>
          <a:p>
            <a:pPr>
              <a:buFontTx/>
              <a:buNone/>
            </a:pPr>
            <a:endParaRPr lang="en-US">
              <a:latin typeface="Arial" charset="0"/>
              <a:ea typeface="ＭＳ Ｐゴシック" charset="0"/>
              <a:cs typeface="ＭＳ Ｐゴシック" charset="0"/>
            </a:endParaRPr>
          </a:p>
          <a:p>
            <a:pPr>
              <a:buFontTx/>
              <a:buNone/>
            </a:pPr>
            <a:endParaRPr lang="en-US">
              <a:latin typeface="Arial" charset="0"/>
              <a:ea typeface="ＭＳ Ｐゴシック" charset="0"/>
              <a:cs typeface="ＭＳ Ｐゴシック" charset="0"/>
            </a:endParaRPr>
          </a:p>
          <a:p>
            <a:pPr>
              <a:buFontTx/>
              <a:buNone/>
            </a:pPr>
            <a:endParaRPr lang="en-US">
              <a:latin typeface="Arial" charset="0"/>
              <a:ea typeface="ＭＳ Ｐゴシック" charset="0"/>
              <a:cs typeface="ＭＳ Ｐゴシック" charset="0"/>
            </a:endParaRPr>
          </a:p>
        </p:txBody>
      </p:sp>
    </p:spTree>
    <p:extLst>
      <p:ext uri="{BB962C8B-B14F-4D97-AF65-F5344CB8AC3E}">
        <p14:creationId xmlns:p14="http://schemas.microsoft.com/office/powerpoint/2010/main" val="9974529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a:latin typeface="Arial" charset="0"/>
                <a:ea typeface="ＭＳ Ｐゴシック" charset="0"/>
                <a:cs typeface="ＭＳ Ｐゴシック" charset="0"/>
              </a:rPr>
              <a:t>Transfer</a:t>
            </a:r>
          </a:p>
        </p:txBody>
      </p:sp>
      <p:sp>
        <p:nvSpPr>
          <p:cNvPr id="26627" name="Content Placeholder 2"/>
          <p:cNvSpPr>
            <a:spLocks noGrp="1"/>
          </p:cNvSpPr>
          <p:nvPr>
            <p:ph idx="1"/>
          </p:nvPr>
        </p:nvSpPr>
        <p:spPr/>
        <p:txBody>
          <a:bodyPr/>
          <a:lstStyle/>
          <a:p>
            <a:r>
              <a:rPr lang="en-US">
                <a:latin typeface="Arial" charset="0"/>
                <a:ea typeface="ＭＳ Ｐゴシック" charset="0"/>
                <a:cs typeface="ＭＳ Ｐゴシック" charset="0"/>
              </a:rPr>
              <a:t>Apply learning to new situations not only in school, but also beyond it.</a:t>
            </a:r>
          </a:p>
          <a:p>
            <a:r>
              <a:rPr lang="en-US">
                <a:latin typeface="Arial" charset="0"/>
                <a:ea typeface="ＭＳ Ｐゴシック" charset="0"/>
                <a:cs typeface="ＭＳ Ｐゴシック" charset="0"/>
              </a:rPr>
              <a:t>The point of school is to learn </a:t>
            </a:r>
            <a:r>
              <a:rPr lang="en-US" i="1">
                <a:latin typeface="Arial" charset="0"/>
                <a:ea typeface="ＭＳ Ｐゴシック" charset="0"/>
                <a:cs typeface="ＭＳ Ｐゴシック" charset="0"/>
              </a:rPr>
              <a:t>in school </a:t>
            </a:r>
            <a:r>
              <a:rPr lang="en-US">
                <a:latin typeface="Arial" charset="0"/>
                <a:ea typeface="ＭＳ Ｐゴシック" charset="0"/>
                <a:cs typeface="ＭＳ Ｐゴシック" charset="0"/>
              </a:rPr>
              <a:t>how to make sense of learnings in order to lead better lives </a:t>
            </a:r>
            <a:r>
              <a:rPr lang="en-US" i="1">
                <a:latin typeface="Arial" charset="0"/>
                <a:ea typeface="ＭＳ Ｐゴシック" charset="0"/>
                <a:cs typeface="ＭＳ Ｐゴシック" charset="0"/>
              </a:rPr>
              <a:t>out of school</a:t>
            </a:r>
            <a:r>
              <a:rPr lang="en-US">
                <a:latin typeface="Arial" charset="0"/>
                <a:ea typeface="ＭＳ Ｐゴシック" charset="0"/>
                <a:cs typeface="ＭＳ Ｐゴシック" charset="0"/>
              </a:rPr>
              <a:t>.</a:t>
            </a:r>
          </a:p>
          <a:p>
            <a:r>
              <a:rPr lang="en-US">
                <a:latin typeface="Arial" charset="0"/>
                <a:ea typeface="ＭＳ Ｐゴシック" charset="0"/>
                <a:cs typeface="ＭＳ Ｐゴシック" charset="0"/>
              </a:rPr>
              <a:t>Learn </a:t>
            </a:r>
            <a:r>
              <a:rPr lang="en-US" i="1">
                <a:latin typeface="Arial" charset="0"/>
                <a:ea typeface="ＭＳ Ｐゴシック" charset="0"/>
                <a:cs typeface="ＭＳ Ｐゴシック" charset="0"/>
              </a:rPr>
              <a:t>now</a:t>
            </a:r>
            <a:r>
              <a:rPr lang="en-US">
                <a:latin typeface="Arial" charset="0"/>
                <a:ea typeface="ＭＳ Ｐゴシック" charset="0"/>
                <a:cs typeface="ＭＳ Ｐゴシック" charset="0"/>
              </a:rPr>
              <a:t> to apply lessons to </a:t>
            </a:r>
            <a:r>
              <a:rPr lang="en-US" i="1">
                <a:latin typeface="Arial" charset="0"/>
                <a:ea typeface="ＭＳ Ｐゴシック" charset="0"/>
                <a:cs typeface="ＭＳ Ｐゴシック" charset="0"/>
              </a:rPr>
              <a:t>later</a:t>
            </a:r>
            <a:r>
              <a:rPr lang="en-US">
                <a:latin typeface="Arial" charset="0"/>
                <a:ea typeface="ＭＳ Ｐゴシック" charset="0"/>
                <a:cs typeface="ＭＳ Ｐゴシック" charset="0"/>
              </a:rPr>
              <a:t> challenges.</a:t>
            </a:r>
          </a:p>
        </p:txBody>
      </p:sp>
    </p:spTree>
    <p:extLst>
      <p:ext uri="{BB962C8B-B14F-4D97-AF65-F5344CB8AC3E}">
        <p14:creationId xmlns:p14="http://schemas.microsoft.com/office/powerpoint/2010/main" val="5731474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a:latin typeface="Arial" charset="0"/>
                <a:ea typeface="ＭＳ Ｐゴシック" charset="0"/>
                <a:cs typeface="ＭＳ Ｐゴシック" charset="0"/>
              </a:rPr>
              <a:t>Enduring Understandings</a:t>
            </a:r>
          </a:p>
        </p:txBody>
      </p:sp>
      <p:sp>
        <p:nvSpPr>
          <p:cNvPr id="27651" name="Rectangle 3"/>
          <p:cNvSpPr>
            <a:spLocks noGrp="1" noChangeArrowheads="1"/>
          </p:cNvSpPr>
          <p:nvPr>
            <p:ph type="body" idx="1"/>
          </p:nvPr>
        </p:nvSpPr>
        <p:spPr/>
        <p:txBody>
          <a:bodyPr/>
          <a:lstStyle/>
          <a:p>
            <a:pPr>
              <a:lnSpc>
                <a:spcPct val="90000"/>
              </a:lnSpc>
            </a:pPr>
            <a:r>
              <a:rPr lang="en-US">
                <a:latin typeface="Arial" charset="0"/>
                <a:ea typeface="ＭＳ Ｐゴシック" charset="0"/>
                <a:cs typeface="ＭＳ Ｐゴシック" charset="0"/>
              </a:rPr>
              <a:t>An important inference, drawn from the experience of experts, stated as a specific and useful generalization.</a:t>
            </a:r>
          </a:p>
          <a:p>
            <a:pPr>
              <a:lnSpc>
                <a:spcPct val="90000"/>
              </a:lnSpc>
            </a:pPr>
            <a:r>
              <a:rPr lang="en-US">
                <a:latin typeface="Arial" charset="0"/>
                <a:ea typeface="ＭＳ Ｐゴシック" charset="0"/>
                <a:cs typeface="ＭＳ Ｐゴシック" charset="0"/>
              </a:rPr>
              <a:t>Refers to transferable, big ideas having enduring understanding beyond a specific topic.</a:t>
            </a:r>
          </a:p>
          <a:p>
            <a:pPr>
              <a:lnSpc>
                <a:spcPct val="90000"/>
              </a:lnSpc>
            </a:pPr>
            <a:r>
              <a:rPr lang="en-US">
                <a:latin typeface="Arial" charset="0"/>
                <a:ea typeface="ＭＳ Ｐゴシック" charset="0"/>
                <a:cs typeface="ＭＳ Ｐゴシック" charset="0"/>
              </a:rPr>
              <a:t>Involves abstract counterintuitive and easily misunderstood ideas.</a:t>
            </a:r>
          </a:p>
        </p:txBody>
      </p:sp>
    </p:spTree>
    <p:extLst>
      <p:ext uri="{BB962C8B-B14F-4D97-AF65-F5344CB8AC3E}">
        <p14:creationId xmlns:p14="http://schemas.microsoft.com/office/powerpoint/2010/main" val="23223433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a:latin typeface="Arial" charset="0"/>
                <a:ea typeface="ＭＳ Ｐゴシック" charset="0"/>
                <a:cs typeface="ＭＳ Ｐゴシック" charset="0"/>
              </a:rPr>
              <a:t>Enduring Understandings</a:t>
            </a:r>
          </a:p>
        </p:txBody>
      </p:sp>
      <p:sp>
        <p:nvSpPr>
          <p:cNvPr id="28675" name="Rectangle 3"/>
          <p:cNvSpPr>
            <a:spLocks noGrp="1" noChangeArrowheads="1"/>
          </p:cNvSpPr>
          <p:nvPr>
            <p:ph type="body" idx="1"/>
          </p:nvPr>
        </p:nvSpPr>
        <p:spPr/>
        <p:txBody>
          <a:bodyPr/>
          <a:lstStyle/>
          <a:p>
            <a:r>
              <a:rPr lang="en-US">
                <a:latin typeface="Arial" charset="0"/>
                <a:ea typeface="ＭＳ Ｐゴシック" charset="0"/>
                <a:cs typeface="ＭＳ Ｐゴシック" charset="0"/>
              </a:rPr>
              <a:t>Is best acquired by </a:t>
            </a:r>
            <a:r>
              <a:rPr lang="ja-JP" altLang="en-US">
                <a:latin typeface="Arial" charset="0"/>
                <a:ea typeface="ＭＳ Ｐゴシック" charset="0"/>
                <a:cs typeface="ＭＳ Ｐゴシック" charset="0"/>
              </a:rPr>
              <a:t>“</a:t>
            </a:r>
            <a:r>
              <a:rPr lang="en-US">
                <a:latin typeface="Arial" charset="0"/>
                <a:ea typeface="ＭＳ Ｐゴシック" charset="0"/>
                <a:cs typeface="ＭＳ Ｐゴシック" charset="0"/>
              </a:rPr>
              <a:t>uncovering</a:t>
            </a:r>
            <a:r>
              <a:rPr lang="ja-JP" altLang="en-US">
                <a:latin typeface="Arial" charset="0"/>
                <a:ea typeface="ＭＳ Ｐゴシック" charset="0"/>
                <a:cs typeface="ＭＳ Ｐゴシック" charset="0"/>
              </a:rPr>
              <a:t>”</a:t>
            </a:r>
            <a:r>
              <a:rPr lang="en-US">
                <a:latin typeface="Arial" charset="0"/>
                <a:ea typeface="ＭＳ Ｐゴシック" charset="0"/>
                <a:cs typeface="ＭＳ Ｐゴシック" charset="0"/>
              </a:rPr>
              <a:t> (i.e., it must be developed inductively, co-constructed by learners) and </a:t>
            </a:r>
            <a:r>
              <a:rPr lang="ja-JP" altLang="en-US">
                <a:latin typeface="Arial" charset="0"/>
                <a:ea typeface="ＭＳ Ｐゴシック" charset="0"/>
                <a:cs typeface="ＭＳ Ｐゴシック" charset="0"/>
              </a:rPr>
              <a:t>“</a:t>
            </a:r>
            <a:r>
              <a:rPr lang="en-US">
                <a:latin typeface="Arial" charset="0"/>
                <a:ea typeface="ＭＳ Ｐゴシック" charset="0"/>
                <a:cs typeface="ＭＳ Ｐゴシック" charset="0"/>
              </a:rPr>
              <a:t>doing</a:t>
            </a:r>
            <a:r>
              <a:rPr lang="ja-JP" altLang="en-US">
                <a:latin typeface="Arial" charset="0"/>
                <a:ea typeface="ＭＳ Ｐゴシック" charset="0"/>
                <a:cs typeface="ＭＳ Ｐゴシック" charset="0"/>
              </a:rPr>
              <a:t>”</a:t>
            </a:r>
            <a:r>
              <a:rPr lang="en-US">
                <a:latin typeface="Arial" charset="0"/>
                <a:ea typeface="ＭＳ Ｐゴシック" charset="0"/>
                <a:cs typeface="ＭＳ Ｐゴシック" charset="0"/>
              </a:rPr>
              <a:t> the subject (i.e., using the ideas in realistic settings and with real-world problems).</a:t>
            </a:r>
          </a:p>
          <a:p>
            <a:r>
              <a:rPr lang="en-US">
                <a:latin typeface="Arial" charset="0"/>
                <a:ea typeface="ＭＳ Ｐゴシック" charset="0"/>
                <a:cs typeface="ＭＳ Ｐゴシック" charset="0"/>
              </a:rPr>
              <a:t>Summarizes important strategic principles in skill areas.</a:t>
            </a:r>
          </a:p>
        </p:txBody>
      </p:sp>
    </p:spTree>
    <p:extLst>
      <p:ext uri="{BB962C8B-B14F-4D97-AF65-F5344CB8AC3E}">
        <p14:creationId xmlns:p14="http://schemas.microsoft.com/office/powerpoint/2010/main" val="590262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4"/>
          <p:cNvSpPr>
            <a:spLocks noGrp="1" noChangeArrowheads="1"/>
          </p:cNvSpPr>
          <p:nvPr>
            <p:ph type="title"/>
          </p:nvPr>
        </p:nvSpPr>
        <p:spPr/>
        <p:txBody>
          <a:bodyPr/>
          <a:lstStyle/>
          <a:p>
            <a:r>
              <a:rPr lang="en-US">
                <a:latin typeface="Arial" charset="0"/>
                <a:ea typeface="ＭＳ Ｐゴシック" charset="0"/>
                <a:cs typeface="ＭＳ Ｐゴシック" charset="0"/>
              </a:rPr>
              <a:t>Knowledge vs Understanding</a:t>
            </a:r>
          </a:p>
        </p:txBody>
      </p:sp>
      <p:sp>
        <p:nvSpPr>
          <p:cNvPr id="29699" name="Rectangle 5"/>
          <p:cNvSpPr>
            <a:spLocks noGrp="1" noChangeArrowheads="1"/>
          </p:cNvSpPr>
          <p:nvPr>
            <p:ph type="body" sz="half" idx="1"/>
          </p:nvPr>
        </p:nvSpPr>
        <p:spPr/>
        <p:txBody>
          <a:bodyPr/>
          <a:lstStyle/>
          <a:p>
            <a:pPr>
              <a:lnSpc>
                <a:spcPct val="90000"/>
              </a:lnSpc>
            </a:pPr>
            <a:r>
              <a:rPr lang="en-US" sz="2400">
                <a:latin typeface="Arial" charset="0"/>
                <a:ea typeface="ＭＳ Ｐゴシック" charset="0"/>
                <a:cs typeface="ＭＳ Ｐゴシック" charset="0"/>
              </a:rPr>
              <a:t>The facts</a:t>
            </a:r>
          </a:p>
          <a:p>
            <a:pPr>
              <a:lnSpc>
                <a:spcPct val="90000"/>
              </a:lnSpc>
            </a:pPr>
            <a:r>
              <a:rPr lang="en-US" sz="2400">
                <a:latin typeface="Arial" charset="0"/>
                <a:ea typeface="ＭＳ Ｐゴシック" charset="0"/>
                <a:cs typeface="ＭＳ Ｐゴシック" charset="0"/>
              </a:rPr>
              <a:t>A body of coherent facts</a:t>
            </a:r>
          </a:p>
          <a:p>
            <a:pPr>
              <a:lnSpc>
                <a:spcPct val="90000"/>
              </a:lnSpc>
            </a:pPr>
            <a:r>
              <a:rPr lang="en-US" sz="2400">
                <a:latin typeface="Arial" charset="0"/>
                <a:ea typeface="ＭＳ Ｐゴシック" charset="0"/>
                <a:cs typeface="ＭＳ Ｐゴシック" charset="0"/>
              </a:rPr>
              <a:t>Verifiable claims</a:t>
            </a:r>
          </a:p>
          <a:p>
            <a:pPr>
              <a:lnSpc>
                <a:spcPct val="90000"/>
              </a:lnSpc>
            </a:pPr>
            <a:r>
              <a:rPr lang="en-US" sz="2400">
                <a:latin typeface="Arial" charset="0"/>
                <a:ea typeface="ＭＳ Ｐゴシック" charset="0"/>
                <a:cs typeface="ＭＳ Ｐゴシック" charset="0"/>
              </a:rPr>
              <a:t>Right or wrong</a:t>
            </a:r>
          </a:p>
          <a:p>
            <a:pPr>
              <a:lnSpc>
                <a:spcPct val="90000"/>
              </a:lnSpc>
            </a:pPr>
            <a:r>
              <a:rPr lang="en-US" sz="2400">
                <a:latin typeface="Arial" charset="0"/>
                <a:ea typeface="ＭＳ Ｐゴシック" charset="0"/>
                <a:cs typeface="ＭＳ Ｐゴシック" charset="0"/>
              </a:rPr>
              <a:t>I know something to be true</a:t>
            </a:r>
          </a:p>
          <a:p>
            <a:pPr>
              <a:lnSpc>
                <a:spcPct val="90000"/>
              </a:lnSpc>
            </a:pPr>
            <a:r>
              <a:rPr lang="en-US" sz="2400">
                <a:latin typeface="Arial" charset="0"/>
                <a:ea typeface="ＭＳ Ｐゴシック" charset="0"/>
                <a:cs typeface="ＭＳ Ｐゴシック" charset="0"/>
              </a:rPr>
              <a:t>I respond on cue with what I know</a:t>
            </a:r>
          </a:p>
        </p:txBody>
      </p:sp>
      <p:sp>
        <p:nvSpPr>
          <p:cNvPr id="29700" name="Rectangle 6"/>
          <p:cNvSpPr>
            <a:spLocks noGrp="1" noChangeArrowheads="1"/>
          </p:cNvSpPr>
          <p:nvPr>
            <p:ph type="body" sz="half" idx="2"/>
          </p:nvPr>
        </p:nvSpPr>
        <p:spPr/>
        <p:txBody>
          <a:bodyPr/>
          <a:lstStyle/>
          <a:p>
            <a:pPr>
              <a:lnSpc>
                <a:spcPct val="90000"/>
              </a:lnSpc>
            </a:pPr>
            <a:r>
              <a:rPr lang="en-US" sz="2400">
                <a:latin typeface="Arial" charset="0"/>
                <a:ea typeface="ＭＳ Ｐゴシック" charset="0"/>
                <a:cs typeface="ＭＳ Ｐゴシック" charset="0"/>
              </a:rPr>
              <a:t>The meaning of the facts</a:t>
            </a:r>
          </a:p>
          <a:p>
            <a:pPr>
              <a:lnSpc>
                <a:spcPct val="90000"/>
              </a:lnSpc>
            </a:pPr>
            <a:r>
              <a:rPr lang="en-US" sz="2400">
                <a:latin typeface="Arial" charset="0"/>
                <a:ea typeface="ＭＳ Ｐゴシック" charset="0"/>
                <a:cs typeface="ＭＳ Ｐゴシック" charset="0"/>
              </a:rPr>
              <a:t>The </a:t>
            </a:r>
            <a:r>
              <a:rPr lang="ja-JP" altLang="en-US" sz="2400">
                <a:latin typeface="Arial" charset="0"/>
                <a:ea typeface="ＭＳ Ｐゴシック" charset="0"/>
                <a:cs typeface="ＭＳ Ｐゴシック" charset="0"/>
              </a:rPr>
              <a:t>“</a:t>
            </a:r>
            <a:r>
              <a:rPr lang="en-US" sz="2400">
                <a:latin typeface="Arial" charset="0"/>
                <a:ea typeface="ＭＳ Ｐゴシック" charset="0"/>
                <a:cs typeface="ＭＳ Ｐゴシック" charset="0"/>
              </a:rPr>
              <a:t>theory</a:t>
            </a:r>
            <a:r>
              <a:rPr lang="ja-JP" altLang="en-US" sz="2400">
                <a:latin typeface="Arial" charset="0"/>
                <a:ea typeface="ＭＳ Ｐゴシック" charset="0"/>
                <a:cs typeface="ＭＳ Ｐゴシック" charset="0"/>
              </a:rPr>
              <a:t>”</a:t>
            </a:r>
            <a:r>
              <a:rPr lang="en-US" sz="2400">
                <a:latin typeface="Arial" charset="0"/>
                <a:ea typeface="ＭＳ Ｐゴシック" charset="0"/>
                <a:cs typeface="ＭＳ Ｐゴシック" charset="0"/>
              </a:rPr>
              <a:t> that provides coherence</a:t>
            </a:r>
          </a:p>
          <a:p>
            <a:pPr>
              <a:lnSpc>
                <a:spcPct val="90000"/>
              </a:lnSpc>
            </a:pPr>
            <a:r>
              <a:rPr lang="en-US" sz="2400">
                <a:latin typeface="Arial" charset="0"/>
                <a:ea typeface="ＭＳ Ｐゴシック" charset="0"/>
                <a:cs typeface="ＭＳ Ｐゴシック" charset="0"/>
              </a:rPr>
              <a:t>Fallible, in-process theories</a:t>
            </a:r>
          </a:p>
          <a:p>
            <a:pPr>
              <a:lnSpc>
                <a:spcPct val="90000"/>
              </a:lnSpc>
            </a:pPr>
            <a:r>
              <a:rPr lang="en-US" sz="2400">
                <a:latin typeface="Arial" charset="0"/>
                <a:ea typeface="ＭＳ Ｐゴシック" charset="0"/>
                <a:cs typeface="ＭＳ Ｐゴシック" charset="0"/>
              </a:rPr>
              <a:t>A matter of degree </a:t>
            </a:r>
          </a:p>
          <a:p>
            <a:pPr>
              <a:lnSpc>
                <a:spcPct val="90000"/>
              </a:lnSpc>
            </a:pPr>
            <a:r>
              <a:rPr lang="en-US" sz="2400">
                <a:latin typeface="Arial" charset="0"/>
                <a:ea typeface="ＭＳ Ｐゴシック" charset="0"/>
                <a:cs typeface="ＭＳ Ｐゴシック" charset="0"/>
              </a:rPr>
              <a:t> I understand why it is true</a:t>
            </a:r>
          </a:p>
          <a:p>
            <a:pPr>
              <a:lnSpc>
                <a:spcPct val="90000"/>
              </a:lnSpc>
            </a:pPr>
            <a:r>
              <a:rPr lang="en-US" sz="2400">
                <a:latin typeface="Arial" charset="0"/>
                <a:ea typeface="ＭＳ Ｐゴシック" charset="0"/>
                <a:cs typeface="ＭＳ Ｐゴシック" charset="0"/>
              </a:rPr>
              <a:t>I judge when to use what I know</a:t>
            </a:r>
          </a:p>
        </p:txBody>
      </p:sp>
    </p:spTree>
    <p:extLst>
      <p:ext uri="{BB962C8B-B14F-4D97-AF65-F5344CB8AC3E}">
        <p14:creationId xmlns:p14="http://schemas.microsoft.com/office/powerpoint/2010/main" val="27354859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endParaRPr lang="en-US"/>
          </a:p>
        </p:txBody>
      </p:sp>
      <p:sp>
        <p:nvSpPr>
          <p:cNvPr id="7" name="Content Placeholder 6"/>
          <p:cNvSpPr>
            <a:spLocks noGrp="1"/>
          </p:cNvSpPr>
          <p:nvPr>
            <p:ph idx="1"/>
          </p:nvPr>
        </p:nvSpPr>
        <p:spPr>
          <a:xfrm>
            <a:off x="0" y="1524000"/>
            <a:ext cx="9144000" cy="4525963"/>
          </a:xfrm>
        </p:spPr>
        <p:txBody>
          <a:bodyPr/>
          <a:lstStyle/>
          <a:p>
            <a:pPr eaLnBrk="1" hangingPunct="1">
              <a:buNone/>
            </a:pPr>
            <a:r>
              <a:rPr lang="en-US" dirty="0" smtClean="0"/>
              <a:t>	</a:t>
            </a:r>
            <a:r>
              <a:rPr lang="en-US" b="1" dirty="0" smtClean="0"/>
              <a:t>A learning goal (essential learning) is a statement of what students will understand and/or be able to do.</a:t>
            </a:r>
          </a:p>
          <a:p>
            <a:pPr eaLnBrk="1" hangingPunct="1">
              <a:buNone/>
            </a:pPr>
            <a:r>
              <a:rPr lang="en-US" dirty="0" smtClean="0"/>
              <a:t>For example:</a:t>
            </a:r>
          </a:p>
          <a:p>
            <a:pPr eaLnBrk="1" hangingPunct="1"/>
            <a:r>
              <a:rPr lang="en-US" dirty="0" smtClean="0"/>
              <a:t>Students will understand direct and indirect democracies.</a:t>
            </a:r>
          </a:p>
          <a:p>
            <a:pPr eaLnBrk="1" hangingPunct="1"/>
            <a:r>
              <a:rPr lang="en-US" dirty="0" smtClean="0"/>
              <a:t> Students will be able to do three-column addition.</a:t>
            </a:r>
          </a:p>
          <a:p>
            <a:endParaRPr lang="en-US" dirty="0"/>
          </a:p>
        </p:txBody>
      </p:sp>
      <p:sp>
        <p:nvSpPr>
          <p:cNvPr id="23554" name="Title 1"/>
          <p:cNvSpPr>
            <a:spLocks/>
          </p:cNvSpPr>
          <p:nvPr/>
        </p:nvSpPr>
        <p:spPr bwMode="auto">
          <a:xfrm>
            <a:off x="457200" y="0"/>
            <a:ext cx="8229600" cy="1447800"/>
          </a:xfrm>
          <a:prstGeom prst="rect">
            <a:avLst/>
          </a:prstGeom>
          <a:solidFill>
            <a:srgbClr val="FFFFFF"/>
          </a:solidFill>
          <a:ln w="38100">
            <a:solidFill>
              <a:srgbClr val="C00000"/>
            </a:solidFill>
            <a:miter lim="800000"/>
            <a:headEnd/>
            <a:tailEnd/>
          </a:ln>
        </p:spPr>
        <p:txBody>
          <a:bodyPr anchor="ctr"/>
          <a:lstStyle/>
          <a:p>
            <a:pPr algn="ctr"/>
            <a:r>
              <a:rPr lang="en-US" sz="4400" dirty="0"/>
              <a:t>What are learning </a:t>
            </a:r>
            <a:r>
              <a:rPr lang="en-US" sz="4400" dirty="0" smtClean="0"/>
              <a:t>goals or essential </a:t>
            </a:r>
            <a:r>
              <a:rPr lang="en-US" sz="4400" dirty="0" err="1" smtClean="0"/>
              <a:t>learnings</a:t>
            </a:r>
            <a:r>
              <a:rPr lang="en-US" sz="4400" dirty="0" smtClean="0"/>
              <a:t>?</a:t>
            </a:r>
            <a:endParaRPr lang="en-US" sz="4400" dirty="0"/>
          </a:p>
        </p:txBody>
      </p:sp>
    </p:spTree>
    <p:extLst>
      <p:ext uri="{BB962C8B-B14F-4D97-AF65-F5344CB8AC3E}">
        <p14:creationId xmlns:p14="http://schemas.microsoft.com/office/powerpoint/2010/main" val="36864421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0" y="0"/>
            <a:ext cx="9144000" cy="1143000"/>
          </a:xfrm>
        </p:spPr>
        <p:txBody>
          <a:bodyPr>
            <a:normAutofit fontScale="90000"/>
          </a:bodyPr>
          <a:lstStyle/>
          <a:p>
            <a:pPr algn="ctr"/>
            <a:r>
              <a:rPr lang="en-US" dirty="0">
                <a:latin typeface="Lucida Grande" charset="0"/>
              </a:rPr>
              <a:t>Why do we need Essential </a:t>
            </a:r>
            <a:r>
              <a:rPr lang="en-US" dirty="0" smtClean="0">
                <a:latin typeface="Lucida Grande" charset="0"/>
              </a:rPr>
              <a:t>Standards?</a:t>
            </a:r>
            <a:endParaRPr lang="en-US" sz="2000" dirty="0"/>
          </a:p>
        </p:txBody>
      </p:sp>
      <p:sp>
        <p:nvSpPr>
          <p:cNvPr id="66565" name="Rectangle 5"/>
          <p:cNvSpPr>
            <a:spLocks noGrp="1" noChangeArrowheads="1"/>
          </p:cNvSpPr>
          <p:nvPr>
            <p:ph type="body" sz="half" idx="1"/>
          </p:nvPr>
        </p:nvSpPr>
        <p:spPr>
          <a:xfrm>
            <a:off x="0" y="1676400"/>
            <a:ext cx="9144000" cy="4953000"/>
          </a:xfrm>
        </p:spPr>
        <p:txBody>
          <a:bodyPr/>
          <a:lstStyle/>
          <a:p>
            <a:r>
              <a:rPr lang="en-US" sz="3200" dirty="0"/>
              <a:t>So new teachers (or teachers new to a grade </a:t>
            </a:r>
            <a:r>
              <a:rPr lang="en-US" sz="3200" dirty="0" smtClean="0"/>
              <a:t>level) </a:t>
            </a:r>
            <a:r>
              <a:rPr lang="en-US" sz="3200" dirty="0"/>
              <a:t>know what to teach.</a:t>
            </a:r>
          </a:p>
          <a:p>
            <a:r>
              <a:rPr lang="en-US" sz="3200" dirty="0"/>
              <a:t>So we have clear understanding for all </a:t>
            </a:r>
            <a:r>
              <a:rPr lang="en-US" sz="3200" dirty="0" smtClean="0"/>
              <a:t>teachers of </a:t>
            </a:r>
            <a:r>
              <a:rPr lang="en-US" sz="3200" dirty="0"/>
              <a:t>what is essential at each grade level / course. </a:t>
            </a:r>
          </a:p>
          <a:p>
            <a:r>
              <a:rPr lang="en-US" sz="3200" dirty="0"/>
              <a:t>So we don’t rely on programs and supplemental materials to tell us what to teach</a:t>
            </a:r>
            <a:r>
              <a:rPr lang="en-US" sz="3200" dirty="0" smtClean="0"/>
              <a:t>.</a:t>
            </a:r>
            <a:endParaRPr lang="en-US" sz="3200" dirty="0"/>
          </a:p>
        </p:txBody>
      </p:sp>
    </p:spTree>
    <p:extLst>
      <p:ext uri="{BB962C8B-B14F-4D97-AF65-F5344CB8AC3E}">
        <p14:creationId xmlns:p14="http://schemas.microsoft.com/office/powerpoint/2010/main" val="32699788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656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6656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6656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5"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0"/>
            <a:ext cx="8229600" cy="1143000"/>
          </a:xfrm>
        </p:spPr>
        <p:txBody>
          <a:bodyPr>
            <a:normAutofit fontScale="90000"/>
          </a:bodyPr>
          <a:lstStyle/>
          <a:p>
            <a:pPr algn="ctr"/>
            <a:r>
              <a:rPr lang="en-US" dirty="0" smtClean="0">
                <a:latin typeface="Lucida Grande" charset="0"/>
              </a:rPr>
              <a:t>Why do we need Essential Standards?</a:t>
            </a:r>
            <a:endParaRPr lang="en-US" dirty="0"/>
          </a:p>
        </p:txBody>
      </p:sp>
      <p:sp>
        <p:nvSpPr>
          <p:cNvPr id="6" name="Content Placeholder 5"/>
          <p:cNvSpPr>
            <a:spLocks noGrp="1"/>
          </p:cNvSpPr>
          <p:nvPr>
            <p:ph idx="1"/>
          </p:nvPr>
        </p:nvSpPr>
        <p:spPr>
          <a:xfrm>
            <a:off x="0" y="1447800"/>
            <a:ext cx="9144000" cy="4525963"/>
          </a:xfrm>
        </p:spPr>
        <p:txBody>
          <a:bodyPr/>
          <a:lstStyle/>
          <a:p>
            <a:r>
              <a:rPr lang="en-US" dirty="0" smtClean="0"/>
              <a:t>So students have the opportunity to gain deeper, connected understandings of Essential Standards.</a:t>
            </a:r>
          </a:p>
          <a:p>
            <a:r>
              <a:rPr lang="en-US" dirty="0" smtClean="0"/>
              <a:t>So we stop talking “about” teachers at other grade levels and begin talking, planning, and teaching WITH them! </a:t>
            </a:r>
          </a:p>
          <a:p>
            <a:r>
              <a:rPr lang="en-US" dirty="0" smtClean="0"/>
              <a:t>So teachers don’t simply pick what they like, and students end up with gaps in learning.</a:t>
            </a:r>
          </a:p>
          <a:p>
            <a:endParaRPr lang="en-US" dirty="0" smtClean="0"/>
          </a:p>
          <a:p>
            <a:endParaRPr lang="en-US" dirty="0"/>
          </a:p>
        </p:txBody>
      </p:sp>
    </p:spTree>
    <p:extLst>
      <p:ext uri="{BB962C8B-B14F-4D97-AF65-F5344CB8AC3E}">
        <p14:creationId xmlns:p14="http://schemas.microsoft.com/office/powerpoint/2010/main" val="22216134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304800" y="914400"/>
            <a:ext cx="8839200" cy="5105400"/>
          </a:xfrm>
        </p:spPr>
        <p:txBody>
          <a:bodyPr/>
          <a:lstStyle/>
          <a:p>
            <a:pPr algn="ctr"/>
            <a:r>
              <a:rPr lang="en-US" sz="5400" b="1" dirty="0" smtClean="0"/>
              <a:t>Students end up with major, and often unique gaps when we aren’t clear about what students learn, and to what degree they learn it.</a:t>
            </a:r>
            <a:endParaRPr lang="en-US" sz="5400" b="1" dirty="0"/>
          </a:p>
        </p:txBody>
      </p:sp>
    </p:spTree>
    <p:extLst>
      <p:ext uri="{BB962C8B-B14F-4D97-AF65-F5344CB8AC3E}">
        <p14:creationId xmlns:p14="http://schemas.microsoft.com/office/powerpoint/2010/main" val="42466046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oor English.mp4">
            <a:hlinkClick r:id="" action="ppaction://media"/>
          </p:cNvPr>
          <p:cNvPicPr>
            <a:picLocks noGrp="1"/>
          </p:cNvPicPr>
          <p:nvPr>
            <p:ph idx="1"/>
            <a:videoFile r:link="rId2"/>
            <p:extLst>
              <p:ext uri="{DAA4B4D4-6D71-4841-9C94-3DE7FCFB9230}">
                <p14:media xmlns:p14="http://schemas.microsoft.com/office/powerpoint/2010/main" r:link="rId1"/>
              </p:ext>
            </p:extLst>
          </p:nvPr>
        </p:nvPicPr>
        <p:blipFill>
          <a:blip r:embed="rId4"/>
          <a:stretch>
            <a:fillRect/>
          </a:stretch>
        </p:blipFill>
        <p:spPr>
          <a:xfrm>
            <a:off x="0" y="0"/>
            <a:ext cx="9144000" cy="6858000"/>
          </a:xfrm>
        </p:spPr>
      </p:pic>
      <p:sp>
        <p:nvSpPr>
          <p:cNvPr id="7" name="TextBox 6"/>
          <p:cNvSpPr txBox="1"/>
          <p:nvPr/>
        </p:nvSpPr>
        <p:spPr>
          <a:xfrm>
            <a:off x="-228600" y="0"/>
            <a:ext cx="9372600" cy="461665"/>
          </a:xfrm>
          <a:prstGeom prst="rect">
            <a:avLst/>
          </a:prstGeom>
          <a:noFill/>
        </p:spPr>
        <p:txBody>
          <a:bodyPr wrap="square" rtlCol="0">
            <a:spAutoFit/>
          </a:bodyPr>
          <a:lstStyle/>
          <a:p>
            <a:pPr algn="ctr"/>
            <a:r>
              <a:rPr lang="en-US" dirty="0" smtClean="0">
                <a:solidFill>
                  <a:schemeClr val="bg1"/>
                </a:solidFill>
              </a:rPr>
              <a:t>“</a:t>
            </a:r>
            <a:r>
              <a:rPr lang="en-US" sz="1800" dirty="0" smtClean="0">
                <a:solidFill>
                  <a:schemeClr val="accent3"/>
                </a:solidFill>
              </a:rPr>
              <a:t>English Problems”  </a:t>
            </a:r>
            <a:r>
              <a:rPr lang="en-US" sz="1800" i="1" dirty="0" smtClean="0">
                <a:solidFill>
                  <a:schemeClr val="accent3"/>
                </a:solidFill>
              </a:rPr>
              <a:t>The Sketch Show</a:t>
            </a:r>
            <a:r>
              <a:rPr lang="en-US" sz="1800" dirty="0" smtClean="0">
                <a:solidFill>
                  <a:schemeClr val="accent3"/>
                </a:solidFill>
              </a:rPr>
              <a:t> which aired </a:t>
            </a:r>
            <a:r>
              <a:rPr lang="en-US" sz="1800" dirty="0" smtClean="0">
                <a:solidFill>
                  <a:srgbClr val="F3F3F3"/>
                </a:solidFill>
              </a:rPr>
              <a:t>on Fox in 2005. Used with permission</a:t>
            </a:r>
          </a:p>
        </p:txBody>
      </p:sp>
    </p:spTree>
    <p:extLst>
      <p:ext uri="{BB962C8B-B14F-4D97-AF65-F5344CB8AC3E}">
        <p14:creationId xmlns:p14="http://schemas.microsoft.com/office/powerpoint/2010/main" val="3765878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9650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Sessions</a:t>
            </a:r>
            <a:endParaRPr lang="en-US" dirty="0"/>
          </a:p>
        </p:txBody>
      </p:sp>
      <p:sp>
        <p:nvSpPr>
          <p:cNvPr id="3" name="Content Placeholder 2"/>
          <p:cNvSpPr>
            <a:spLocks noGrp="1"/>
          </p:cNvSpPr>
          <p:nvPr>
            <p:ph idx="1"/>
          </p:nvPr>
        </p:nvSpPr>
        <p:spPr/>
        <p:txBody>
          <a:bodyPr/>
          <a:lstStyle/>
          <a:p>
            <a:r>
              <a:rPr lang="en-US" dirty="0" smtClean="0"/>
              <a:t>Today: Overview of Essentials and Scales</a:t>
            </a:r>
          </a:p>
          <a:p>
            <a:r>
              <a:rPr lang="en-US" dirty="0" smtClean="0"/>
              <a:t>November 16 late start: Work on Essentials</a:t>
            </a:r>
          </a:p>
          <a:p>
            <a:r>
              <a:rPr lang="en-US" dirty="0" smtClean="0"/>
              <a:t>January 4: Complete Essentials Draft</a:t>
            </a:r>
          </a:p>
          <a:p>
            <a:r>
              <a:rPr lang="en-US" dirty="0" smtClean="0"/>
              <a:t>February 15 late start: Training on Scales for Essentials</a:t>
            </a:r>
          </a:p>
          <a:p>
            <a:r>
              <a:rPr lang="en-US" dirty="0" smtClean="0"/>
              <a:t>March 11: Complete Scales</a:t>
            </a:r>
            <a:endParaRPr lang="en-US" dirty="0"/>
          </a:p>
        </p:txBody>
      </p:sp>
    </p:spTree>
    <p:extLst>
      <p:ext uri="{BB962C8B-B14F-4D97-AF65-F5344CB8AC3E}">
        <p14:creationId xmlns:p14="http://schemas.microsoft.com/office/powerpoint/2010/main" val="11237547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57200" y="0"/>
            <a:ext cx="8229600" cy="1417638"/>
          </a:xfrm>
        </p:spPr>
        <p:txBody>
          <a:bodyPr/>
          <a:lstStyle/>
          <a:p>
            <a:pPr algn="ctr"/>
            <a:r>
              <a:rPr lang="en-US" dirty="0"/>
              <a:t>What are the criteria for essential?</a:t>
            </a:r>
          </a:p>
        </p:txBody>
      </p:sp>
      <p:sp>
        <p:nvSpPr>
          <p:cNvPr id="19459" name="Rectangle 3"/>
          <p:cNvSpPr>
            <a:spLocks noGrp="1" noChangeArrowheads="1"/>
          </p:cNvSpPr>
          <p:nvPr>
            <p:ph type="body" idx="1"/>
          </p:nvPr>
        </p:nvSpPr>
        <p:spPr>
          <a:xfrm>
            <a:off x="381000" y="1371600"/>
            <a:ext cx="8451850" cy="4495800"/>
          </a:xfrm>
        </p:spPr>
        <p:txBody>
          <a:bodyPr/>
          <a:lstStyle/>
          <a:p>
            <a:pPr>
              <a:lnSpc>
                <a:spcPct val="80000"/>
              </a:lnSpc>
            </a:pPr>
            <a:r>
              <a:rPr lang="en-US" sz="2800" b="1" i="1" dirty="0"/>
              <a:t>Endurance</a:t>
            </a:r>
            <a:r>
              <a:rPr lang="en-US" sz="2800" dirty="0"/>
              <a:t> (Will this provide knowledge and skills that will be of value beyond a single test date?)</a:t>
            </a:r>
          </a:p>
          <a:p>
            <a:pPr>
              <a:lnSpc>
                <a:spcPct val="80000"/>
              </a:lnSpc>
              <a:buFont typeface="Wingdings" charset="2"/>
              <a:buNone/>
            </a:pPr>
            <a:endParaRPr lang="en-US" sz="2800" dirty="0"/>
          </a:p>
          <a:p>
            <a:pPr>
              <a:lnSpc>
                <a:spcPct val="80000"/>
              </a:lnSpc>
            </a:pPr>
            <a:r>
              <a:rPr lang="en-US" sz="2800" b="1" i="1" dirty="0"/>
              <a:t>Leverage</a:t>
            </a:r>
            <a:r>
              <a:rPr lang="en-US" sz="2800" dirty="0"/>
              <a:t> (Will this provide knowledge and skills that will be of value in multiple disciplines?)</a:t>
            </a:r>
          </a:p>
          <a:p>
            <a:pPr lvl="1">
              <a:lnSpc>
                <a:spcPct val="90000"/>
              </a:lnSpc>
            </a:pPr>
            <a:r>
              <a:rPr lang="en-US" sz="2400" dirty="0"/>
              <a:t>Inquiry, critical thinking, inferences, problem </a:t>
            </a:r>
            <a:r>
              <a:rPr lang="en-US" sz="2400" dirty="0" smtClean="0"/>
              <a:t>solving</a:t>
            </a:r>
          </a:p>
          <a:p>
            <a:pPr lvl="1">
              <a:lnSpc>
                <a:spcPct val="90000"/>
              </a:lnSpc>
              <a:buNone/>
            </a:pPr>
            <a:endParaRPr lang="en-US" sz="2400" dirty="0" smtClean="0"/>
          </a:p>
          <a:p>
            <a:pPr>
              <a:lnSpc>
                <a:spcPct val="80000"/>
              </a:lnSpc>
            </a:pPr>
            <a:r>
              <a:rPr lang="en-US" sz="2800" b="1" i="1" dirty="0"/>
              <a:t>Readiness</a:t>
            </a:r>
            <a:r>
              <a:rPr lang="en-US" sz="2800" dirty="0"/>
              <a:t> for next level of learning (Will this provide students will the “tools” they need for success at the next level or grade.)</a:t>
            </a:r>
          </a:p>
          <a:p>
            <a:pPr>
              <a:lnSpc>
                <a:spcPct val="80000"/>
              </a:lnSpc>
            </a:pPr>
            <a:endParaRPr lang="en-US" sz="2800" dirty="0"/>
          </a:p>
          <a:p>
            <a:pPr>
              <a:lnSpc>
                <a:spcPct val="80000"/>
              </a:lnSpc>
              <a:buFont typeface="Wingdings" charset="2"/>
              <a:buNone/>
            </a:pPr>
            <a:endParaRPr lang="en-US" sz="2800" dirty="0"/>
          </a:p>
        </p:txBody>
      </p:sp>
      <p:sp>
        <p:nvSpPr>
          <p:cNvPr id="19460" name="Text Box 4"/>
          <p:cNvSpPr txBox="1">
            <a:spLocks noChangeArrowheads="1"/>
          </p:cNvSpPr>
          <p:nvPr/>
        </p:nvSpPr>
        <p:spPr bwMode="auto">
          <a:xfrm>
            <a:off x="1524000" y="5562600"/>
            <a:ext cx="7620000" cy="549275"/>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1500" dirty="0"/>
              <a:t>Reeves, D.  Cited in Ainsworth, L.  (2003).  “Unwrapping” the Standards.  Englewood, 	CO.  Advanced Learning Press.</a:t>
            </a:r>
          </a:p>
        </p:txBody>
      </p:sp>
    </p:spTree>
    <p:extLst>
      <p:ext uri="{BB962C8B-B14F-4D97-AF65-F5344CB8AC3E}">
        <p14:creationId xmlns:p14="http://schemas.microsoft.com/office/powerpoint/2010/main" val="9661673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1"/>
          <p:cNvSpPr>
            <a:spLocks/>
          </p:cNvSpPr>
          <p:nvPr/>
        </p:nvSpPr>
        <p:spPr bwMode="auto">
          <a:xfrm>
            <a:off x="2286000" y="6537325"/>
            <a:ext cx="6477000" cy="215900"/>
          </a:xfrm>
          <a:prstGeom prst="rect">
            <a:avLst/>
          </a:prstGeom>
          <a:noFill/>
          <a:ln w="9525">
            <a:noFill/>
            <a:miter lim="800000"/>
            <a:headEnd/>
            <a:tailEnd/>
          </a:ln>
        </p:spPr>
        <p:txBody>
          <a:bodyPr lIns="38100" tIns="38100" rIns="38100" bIns="38100">
            <a:prstTxWarp prst="textNoShape">
              <a:avLst/>
            </a:prstTxWarp>
          </a:bodyPr>
          <a:lstStyle/>
          <a:p>
            <a:pPr>
              <a:spcBef>
                <a:spcPts val="600"/>
              </a:spcBef>
            </a:pPr>
            <a:r>
              <a:rPr lang="en-US" sz="1000" b="1">
                <a:solidFill>
                  <a:srgbClr val="00B0F0"/>
                </a:solidFill>
                <a:latin typeface="Arial" charset="0"/>
                <a:ea typeface="Arial" charset="0"/>
                <a:cs typeface="Arial" charset="0"/>
                <a:sym typeface="Arial" charset="0"/>
              </a:rPr>
              <a:t>cutting-edge research</a:t>
            </a:r>
            <a:r>
              <a:rPr lang="en-US" sz="1000" b="1">
                <a:solidFill>
                  <a:srgbClr val="7030A0"/>
                </a:solidFill>
                <a:latin typeface="Arial" charset="0"/>
                <a:ea typeface="Arial" charset="0"/>
                <a:cs typeface="Arial" charset="0"/>
                <a:sym typeface="Arial" charset="0"/>
              </a:rPr>
              <a:t>               concrete strategies               </a:t>
            </a:r>
            <a:r>
              <a:rPr lang="en-US" sz="1000" b="1">
                <a:solidFill>
                  <a:srgbClr val="FF0066"/>
                </a:solidFill>
                <a:latin typeface="Arial" charset="0"/>
                <a:ea typeface="Arial" charset="0"/>
                <a:cs typeface="Arial" charset="0"/>
                <a:sym typeface="Arial" charset="0"/>
              </a:rPr>
              <a:t>sustainable success</a:t>
            </a:r>
          </a:p>
        </p:txBody>
      </p:sp>
      <p:sp>
        <p:nvSpPr>
          <p:cNvPr id="131075" name="Rectangle 3"/>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a:latin typeface="Arial" charset="0"/>
                <a:ea typeface="Arial" charset="0"/>
                <a:cs typeface="Arial" charset="0"/>
              </a:rPr>
              <a:t>Example:</a:t>
            </a:r>
          </a:p>
        </p:txBody>
      </p:sp>
      <p:sp>
        <p:nvSpPr>
          <p:cNvPr id="131076" name="Rectangle 4"/>
          <p:cNvSpPr>
            <a:spLocks noGrp="1" noChangeArrowheads="1"/>
          </p:cNvSpPr>
          <p:nvPr>
            <p:ph type="body" idx="1"/>
          </p:nvPr>
        </p:nvSpPr>
        <p:spPr bwMode="auto">
          <a:xfrm>
            <a:off x="457200" y="1217613"/>
            <a:ext cx="8229600" cy="4527550"/>
          </a:xfrm>
          <a:noFill/>
          <a:ln>
            <a:miter lim="800000"/>
            <a:headEnd/>
            <a:tailEnd/>
          </a:ln>
        </p:spPr>
        <p:txBody>
          <a:bodyPr vert="horz" wrap="square" lIns="91440" tIns="45720" rIns="91440" bIns="45720" numCol="1" anchor="t" anchorCtr="0" compatLnSpc="1">
            <a:prstTxWarp prst="textNoShape">
              <a:avLst/>
            </a:prstTxWarp>
          </a:bodyPr>
          <a:lstStyle/>
          <a:p>
            <a:pPr marL="304800" indent="-304800" eaLnBrk="1" hangingPunct="1">
              <a:lnSpc>
                <a:spcPct val="90000"/>
              </a:lnSpc>
              <a:spcBef>
                <a:spcPct val="0"/>
              </a:spcBef>
            </a:pPr>
            <a:r>
              <a:rPr lang="en-US" dirty="0">
                <a:latin typeface="Arial" charset="0"/>
                <a:ea typeface="Arial" charset="0"/>
                <a:cs typeface="Arial" charset="0"/>
              </a:rPr>
              <a:t>Larry Ainsworth describes a powerful illustration in </a:t>
            </a:r>
            <a:r>
              <a:rPr lang="en-US" i="1" dirty="0">
                <a:latin typeface="Arial" charset="0"/>
                <a:ea typeface="Arial" charset="0"/>
                <a:cs typeface="Arial" charset="0"/>
              </a:rPr>
              <a:t>“Unwrapping” the Standards, 2003</a:t>
            </a:r>
            <a:endParaRPr lang="en-US" dirty="0">
              <a:latin typeface="Arial" charset="0"/>
              <a:ea typeface="Arial" charset="0"/>
              <a:cs typeface="Arial" charset="0"/>
            </a:endParaRPr>
          </a:p>
          <a:p>
            <a:pPr lvl="1" eaLnBrk="1" hangingPunct="1">
              <a:lnSpc>
                <a:spcPct val="90000"/>
              </a:lnSpc>
            </a:pPr>
            <a:r>
              <a:rPr lang="en-US" dirty="0">
                <a:latin typeface="Arial" charset="0"/>
                <a:ea typeface="Arial" charset="0"/>
                <a:cs typeface="Arial" charset="0"/>
                <a:sym typeface="Arial" charset="0"/>
              </a:rPr>
              <a:t>Two students leaving college history class</a:t>
            </a:r>
          </a:p>
          <a:p>
            <a:pPr lvl="1" eaLnBrk="1" hangingPunct="1">
              <a:lnSpc>
                <a:spcPct val="90000"/>
              </a:lnSpc>
            </a:pPr>
            <a:r>
              <a:rPr lang="en-US" dirty="0">
                <a:latin typeface="Arial" charset="0"/>
                <a:ea typeface="Arial" charset="0"/>
                <a:cs typeface="Arial" charset="0"/>
                <a:sym typeface="Arial" charset="0"/>
              </a:rPr>
              <a:t>Comparing results from essay exam about the Asian Revolution</a:t>
            </a:r>
          </a:p>
          <a:p>
            <a:pPr lvl="1" eaLnBrk="1" hangingPunct="1">
              <a:lnSpc>
                <a:spcPct val="90000"/>
              </a:lnSpc>
            </a:pPr>
            <a:r>
              <a:rPr lang="en-US" dirty="0">
                <a:latin typeface="Arial" charset="0"/>
                <a:ea typeface="Arial" charset="0"/>
                <a:cs typeface="Arial" charset="0"/>
                <a:sym typeface="Arial" charset="0"/>
              </a:rPr>
              <a:t>One student=recalled nothing</a:t>
            </a:r>
          </a:p>
          <a:p>
            <a:pPr lvl="1" eaLnBrk="1" hangingPunct="1">
              <a:lnSpc>
                <a:spcPct val="90000"/>
              </a:lnSpc>
            </a:pPr>
            <a:r>
              <a:rPr lang="en-US" dirty="0">
                <a:latin typeface="Arial" charset="0"/>
                <a:ea typeface="Arial" charset="0"/>
                <a:cs typeface="Arial" charset="0"/>
                <a:sym typeface="Arial" charset="0"/>
              </a:rPr>
              <a:t>Other student =recalled the common attributes noted in all revolutions he’d learned in high school </a:t>
            </a:r>
            <a:r>
              <a:rPr lang="en-US" dirty="0" smtClean="0">
                <a:latin typeface="Arial" charset="0"/>
                <a:ea typeface="Arial" charset="0"/>
                <a:cs typeface="Arial" charset="0"/>
                <a:sym typeface="Arial" charset="0"/>
              </a:rPr>
              <a:t>(Essential </a:t>
            </a:r>
            <a:r>
              <a:rPr lang="en-US" dirty="0" err="1" smtClean="0">
                <a:latin typeface="Arial" charset="0"/>
                <a:ea typeface="Arial" charset="0"/>
                <a:cs typeface="Arial" charset="0"/>
                <a:sym typeface="Arial" charset="0"/>
              </a:rPr>
              <a:t>Learnings</a:t>
            </a:r>
            <a:r>
              <a:rPr lang="en-US" dirty="0" smtClean="0">
                <a:latin typeface="Arial" charset="0"/>
                <a:ea typeface="Arial" charset="0"/>
                <a:cs typeface="Arial" charset="0"/>
                <a:sym typeface="Arial" charset="0"/>
              </a:rPr>
              <a:t>)</a:t>
            </a:r>
            <a:endParaRPr lang="en-US" dirty="0">
              <a:latin typeface="Arial" charset="0"/>
              <a:ea typeface="Arial" charset="0"/>
              <a:cs typeface="Arial" charset="0"/>
              <a:sym typeface="Arial" charset="0"/>
            </a:endParaRPr>
          </a:p>
        </p:txBody>
      </p:sp>
    </p:spTree>
    <p:extLst>
      <p:ext uri="{BB962C8B-B14F-4D97-AF65-F5344CB8AC3E}">
        <p14:creationId xmlns:p14="http://schemas.microsoft.com/office/powerpoint/2010/main" val="31657198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Processing</a:t>
            </a:r>
            <a:endParaRPr lang="en-US" dirty="0"/>
          </a:p>
        </p:txBody>
      </p:sp>
      <p:sp>
        <p:nvSpPr>
          <p:cNvPr id="3" name="Content Placeholder 2"/>
          <p:cNvSpPr>
            <a:spLocks noGrp="1"/>
          </p:cNvSpPr>
          <p:nvPr>
            <p:ph idx="1"/>
          </p:nvPr>
        </p:nvSpPr>
        <p:spPr/>
        <p:txBody>
          <a:bodyPr>
            <a:normAutofit/>
          </a:bodyPr>
          <a:lstStyle/>
          <a:p>
            <a:r>
              <a:rPr lang="en-US" dirty="0" smtClean="0"/>
              <a:t>Think of no more than 5 big things you want your students to know or be able to do this semester.</a:t>
            </a:r>
          </a:p>
          <a:p>
            <a:r>
              <a:rPr lang="en-US" dirty="0" smtClean="0"/>
              <a:t>Remember the criteria:</a:t>
            </a:r>
          </a:p>
          <a:p>
            <a:pPr lvl="1"/>
            <a:r>
              <a:rPr lang="en-US" dirty="0" smtClean="0"/>
              <a:t>Endurance</a:t>
            </a:r>
          </a:p>
          <a:p>
            <a:pPr lvl="1"/>
            <a:r>
              <a:rPr lang="en-US" dirty="0" smtClean="0"/>
              <a:t>Leverage</a:t>
            </a:r>
          </a:p>
          <a:p>
            <a:pPr lvl="1"/>
            <a:r>
              <a:rPr lang="en-US" dirty="0" smtClean="0"/>
              <a:t>Readiness</a:t>
            </a:r>
          </a:p>
          <a:p>
            <a:r>
              <a:rPr lang="en-US" dirty="0" smtClean="0"/>
              <a:t>Be ready to share at your table</a:t>
            </a:r>
            <a:endParaRPr lang="en-US" dirty="0"/>
          </a:p>
        </p:txBody>
      </p:sp>
    </p:spTree>
    <p:extLst>
      <p:ext uri="{BB962C8B-B14F-4D97-AF65-F5344CB8AC3E}">
        <p14:creationId xmlns:p14="http://schemas.microsoft.com/office/powerpoint/2010/main" val="15691657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381000" y="1066800"/>
            <a:ext cx="7772400" cy="1470025"/>
          </a:xfrm>
        </p:spPr>
        <p:txBody>
          <a:bodyPr/>
          <a:lstStyle/>
          <a:p>
            <a:r>
              <a:rPr lang="en-US" sz="4800" b="1" dirty="0" smtClean="0"/>
              <a:t>What’s next?</a:t>
            </a:r>
            <a:endParaRPr lang="en-US" sz="4800" b="1" dirty="0"/>
          </a:p>
        </p:txBody>
      </p:sp>
      <p:sp>
        <p:nvSpPr>
          <p:cNvPr id="5" name="Subtitle 4"/>
          <p:cNvSpPr>
            <a:spLocks noGrp="1"/>
          </p:cNvSpPr>
          <p:nvPr>
            <p:ph type="subTitle" idx="1"/>
          </p:nvPr>
        </p:nvSpPr>
        <p:spPr>
          <a:xfrm>
            <a:off x="1219200" y="2667000"/>
            <a:ext cx="7010400" cy="1752600"/>
          </a:xfrm>
        </p:spPr>
        <p:txBody>
          <a:bodyPr/>
          <a:lstStyle/>
          <a:p>
            <a:r>
              <a:rPr lang="en-US" sz="4400" dirty="0" smtClean="0"/>
              <a:t>Creating or Refining Proficiency Scales</a:t>
            </a:r>
            <a:endParaRPr lang="en-US" sz="4400" dirty="0"/>
          </a:p>
        </p:txBody>
      </p:sp>
    </p:spTree>
    <p:extLst>
      <p:ext uri="{BB962C8B-B14F-4D97-AF65-F5344CB8AC3E}">
        <p14:creationId xmlns:p14="http://schemas.microsoft.com/office/powerpoint/2010/main" val="24207930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685800" y="1600200"/>
            <a:ext cx="7772400" cy="1143000"/>
          </a:xfrm>
        </p:spPr>
        <p:txBody>
          <a:bodyPr>
            <a:normAutofit fontScale="90000"/>
          </a:bodyPr>
          <a:lstStyle/>
          <a:p>
            <a:pPr algn="ctr" eaLnBrk="1" hangingPunct="1">
              <a:defRPr/>
            </a:pPr>
            <a:r>
              <a:rPr lang="en-US" sz="6600" b="1" dirty="0" smtClean="0">
                <a:solidFill>
                  <a:schemeClr val="accent4"/>
                </a:solidFill>
              </a:rPr>
              <a:t>Creating a proficiency scale</a:t>
            </a:r>
          </a:p>
        </p:txBody>
      </p:sp>
    </p:spTree>
    <p:extLst>
      <p:ext uri="{BB962C8B-B14F-4D97-AF65-F5344CB8AC3E}">
        <p14:creationId xmlns:p14="http://schemas.microsoft.com/office/powerpoint/2010/main" val="16093480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Rectangle 2"/>
          <p:cNvSpPr>
            <a:spLocks noGrp="1" noChangeArrowheads="1"/>
          </p:cNvSpPr>
          <p:nvPr>
            <p:ph type="title" idx="4294967295"/>
          </p:nvPr>
        </p:nvSpPr>
        <p:spPr bwMode="auto">
          <a:xfrm>
            <a:off x="457200" y="228600"/>
            <a:ext cx="8229600" cy="1219200"/>
          </a:xfrm>
          <a:prstGeom prst="rect">
            <a:avLst/>
          </a:prstGeom>
          <a:noFill/>
          <a:ln>
            <a:solidFill>
              <a:schemeClr val="tx1"/>
            </a:solidFill>
            <a:miter lim="800000"/>
            <a:headEnd/>
            <a:tailEnd/>
          </a:ln>
        </p:spPr>
        <p:txBody>
          <a:bodyPr anchor="ctr"/>
          <a:lstStyle/>
          <a:p>
            <a:pPr algn="ctr" eaLnBrk="1" hangingPunct="1"/>
            <a:r>
              <a:rPr lang="en-US" sz="3600" smtClean="0"/>
              <a:t>“I have over 25 students in my class.”</a:t>
            </a:r>
            <a:r>
              <a:rPr lang="en-US" sz="4000" smtClean="0"/>
              <a:t>  </a:t>
            </a:r>
          </a:p>
        </p:txBody>
      </p:sp>
      <p:sp>
        <p:nvSpPr>
          <p:cNvPr id="13315" name="Rectangle 3"/>
          <p:cNvSpPr>
            <a:spLocks noGrp="1" noChangeArrowheads="1"/>
          </p:cNvSpPr>
          <p:nvPr>
            <p:ph type="body" sz="half" idx="4294967295"/>
          </p:nvPr>
        </p:nvSpPr>
        <p:spPr bwMode="auto">
          <a:xfrm>
            <a:off x="457200" y="1600200"/>
            <a:ext cx="4648200" cy="3810000"/>
          </a:xfrm>
          <a:prstGeom prst="rect">
            <a:avLst/>
          </a:prstGeom>
          <a:solidFill>
            <a:srgbClr val="FFFFFF"/>
          </a:solidFill>
          <a:ln>
            <a:solidFill>
              <a:srgbClr val="000000"/>
            </a:solidFill>
            <a:miter lim="800000"/>
            <a:headEnd/>
            <a:tailEnd/>
          </a:ln>
        </p:spPr>
        <p:txBody>
          <a:bodyPr/>
          <a:lstStyle/>
          <a:p>
            <a:pPr eaLnBrk="1" hangingPunct="1"/>
            <a:r>
              <a:rPr lang="en-US" sz="2600" b="1" smtClean="0"/>
              <a:t>Problem: </a:t>
            </a:r>
          </a:p>
          <a:p>
            <a:pPr eaLnBrk="1" hangingPunct="1">
              <a:buFontTx/>
              <a:buNone/>
            </a:pPr>
            <a:r>
              <a:rPr lang="en-US" sz="2600" smtClean="0"/>
              <a:t>	How can I write a goal for all my students that is both challenging and attainable?</a:t>
            </a:r>
            <a:r>
              <a:rPr lang="en-US" sz="2800" smtClean="0"/>
              <a:t> </a:t>
            </a:r>
          </a:p>
        </p:txBody>
      </p:sp>
      <p:pic>
        <p:nvPicPr>
          <p:cNvPr id="100355" name="Picture 5" descr="j0436424"/>
          <p:cNvPicPr>
            <a:picLocks noChangeAspect="1" noChangeArrowheads="1"/>
          </p:cNvPicPr>
          <p:nvPr/>
        </p:nvPicPr>
        <p:blipFill>
          <a:blip r:embed="rId3"/>
          <a:srcRect/>
          <a:stretch>
            <a:fillRect/>
          </a:stretch>
        </p:blipFill>
        <p:spPr bwMode="auto">
          <a:xfrm>
            <a:off x="5257800" y="1600200"/>
            <a:ext cx="3430588" cy="3810000"/>
          </a:xfrm>
          <a:prstGeom prst="rect">
            <a:avLst/>
          </a:prstGeom>
          <a:noFill/>
          <a:ln w="9525">
            <a:noFill/>
            <a:miter lim="800000"/>
            <a:headEnd/>
            <a:tailEnd/>
          </a:ln>
        </p:spPr>
      </p:pic>
    </p:spTree>
    <p:extLst>
      <p:ext uri="{BB962C8B-B14F-4D97-AF65-F5344CB8AC3E}">
        <p14:creationId xmlns:p14="http://schemas.microsoft.com/office/powerpoint/2010/main" val="20936780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31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4"/>
          <p:cNvSpPr>
            <a:spLocks noGrp="1" noChangeArrowheads="1"/>
          </p:cNvSpPr>
          <p:nvPr>
            <p:ph type="body" sz="half" idx="4294967295"/>
          </p:nvPr>
        </p:nvSpPr>
        <p:spPr bwMode="auto">
          <a:xfrm>
            <a:off x="457200" y="1524000"/>
            <a:ext cx="8229600" cy="3962400"/>
          </a:xfrm>
          <a:prstGeom prst="rect">
            <a:avLst/>
          </a:prstGeom>
          <a:solidFill>
            <a:srgbClr val="FFFFFF"/>
          </a:solidFill>
          <a:ln>
            <a:solidFill>
              <a:srgbClr val="000000"/>
            </a:solidFill>
            <a:miter lim="800000"/>
            <a:headEnd/>
            <a:tailEnd/>
          </a:ln>
        </p:spPr>
        <p:txBody>
          <a:bodyPr/>
          <a:lstStyle/>
          <a:p>
            <a:pPr eaLnBrk="1" hangingPunct="1"/>
            <a:r>
              <a:rPr lang="en-US" sz="2800" b="1" smtClean="0"/>
              <a:t>Solution</a:t>
            </a:r>
            <a:r>
              <a:rPr lang="en-US" sz="2800" smtClean="0"/>
              <a:t>: </a:t>
            </a:r>
          </a:p>
          <a:p>
            <a:pPr eaLnBrk="1" hangingPunct="1">
              <a:buFontTx/>
              <a:buNone/>
            </a:pPr>
            <a:r>
              <a:rPr lang="en-US" sz="2800" smtClean="0"/>
              <a:t>	</a:t>
            </a:r>
            <a:r>
              <a:rPr lang="en-US" sz="2600" smtClean="0"/>
              <a:t>Construct goals at multiple levels of difficulty.</a:t>
            </a:r>
          </a:p>
        </p:txBody>
      </p:sp>
      <p:pic>
        <p:nvPicPr>
          <p:cNvPr id="15366" name="Picture 6" descr="j0262704"/>
          <p:cNvPicPr>
            <a:picLocks noChangeAspect="1" noChangeArrowheads="1"/>
          </p:cNvPicPr>
          <p:nvPr/>
        </p:nvPicPr>
        <p:blipFill>
          <a:blip r:embed="rId3"/>
          <a:srcRect/>
          <a:stretch>
            <a:fillRect/>
          </a:stretch>
        </p:blipFill>
        <p:spPr bwMode="auto">
          <a:xfrm>
            <a:off x="3886200" y="3016250"/>
            <a:ext cx="1774825" cy="2470150"/>
          </a:xfrm>
          <a:prstGeom prst="rect">
            <a:avLst/>
          </a:prstGeom>
          <a:noFill/>
          <a:ln w="25400">
            <a:solidFill>
              <a:schemeClr val="tx1"/>
            </a:solidFill>
            <a:miter lim="800000"/>
            <a:headEnd/>
            <a:tailEnd/>
          </a:ln>
        </p:spPr>
      </p:pic>
      <p:pic>
        <p:nvPicPr>
          <p:cNvPr id="15367" name="Picture 7" descr="j0202011"/>
          <p:cNvPicPr>
            <a:picLocks noChangeAspect="1" noChangeArrowheads="1"/>
          </p:cNvPicPr>
          <p:nvPr/>
        </p:nvPicPr>
        <p:blipFill>
          <a:blip r:embed="rId4"/>
          <a:srcRect/>
          <a:stretch>
            <a:fillRect/>
          </a:stretch>
        </p:blipFill>
        <p:spPr bwMode="auto">
          <a:xfrm>
            <a:off x="1524000" y="3911600"/>
            <a:ext cx="2362200" cy="1574800"/>
          </a:xfrm>
          <a:prstGeom prst="rect">
            <a:avLst/>
          </a:prstGeom>
          <a:noFill/>
          <a:ln w="25400">
            <a:solidFill>
              <a:schemeClr val="tx1"/>
            </a:solidFill>
            <a:miter lim="800000"/>
            <a:headEnd/>
            <a:tailEnd/>
          </a:ln>
        </p:spPr>
      </p:pic>
      <p:sp>
        <p:nvSpPr>
          <p:cNvPr id="102404" name="Rectangle 2"/>
          <p:cNvSpPr>
            <a:spLocks noGrp="1" noChangeArrowheads="1"/>
          </p:cNvSpPr>
          <p:nvPr>
            <p:ph type="title" idx="4294967295"/>
          </p:nvPr>
        </p:nvSpPr>
        <p:spPr bwMode="auto">
          <a:xfrm>
            <a:off x="457200" y="152400"/>
            <a:ext cx="8229600" cy="1219200"/>
          </a:xfrm>
          <a:prstGeom prst="rect">
            <a:avLst/>
          </a:prstGeom>
          <a:noFill/>
          <a:ln>
            <a:solidFill>
              <a:schemeClr val="tx1"/>
            </a:solidFill>
            <a:miter lim="800000"/>
            <a:headEnd/>
            <a:tailEnd/>
          </a:ln>
        </p:spPr>
        <p:txBody>
          <a:bodyPr anchor="ctr"/>
          <a:lstStyle/>
          <a:p>
            <a:pPr algn="ctr" eaLnBrk="1" hangingPunct="1"/>
            <a:r>
              <a:rPr lang="en-US" sz="3600" smtClean="0"/>
              <a:t>“I have over 25 students in my class.”</a:t>
            </a:r>
            <a:r>
              <a:rPr lang="en-US" sz="4000" smtClean="0"/>
              <a:t>  </a:t>
            </a:r>
          </a:p>
        </p:txBody>
      </p:sp>
      <p:pic>
        <p:nvPicPr>
          <p:cNvPr id="102405" name="Picture 2" descr="j0436424"/>
          <p:cNvPicPr>
            <a:picLocks noChangeAspect="1" noChangeArrowheads="1"/>
          </p:cNvPicPr>
          <p:nvPr/>
        </p:nvPicPr>
        <p:blipFill>
          <a:blip r:embed="rId5"/>
          <a:srcRect/>
          <a:stretch>
            <a:fillRect/>
          </a:stretch>
        </p:blipFill>
        <p:spPr bwMode="auto">
          <a:xfrm>
            <a:off x="5715000" y="2667000"/>
            <a:ext cx="2270125" cy="2819400"/>
          </a:xfrm>
          <a:prstGeom prst="rect">
            <a:avLst/>
          </a:prstGeom>
          <a:noFill/>
          <a:ln w="25400">
            <a:solidFill>
              <a:schemeClr val="tx1"/>
            </a:solidFill>
            <a:miter lim="800000"/>
            <a:headEnd/>
            <a:tailEnd/>
          </a:ln>
        </p:spPr>
      </p:pic>
    </p:spTree>
    <p:extLst>
      <p:ext uri="{BB962C8B-B14F-4D97-AF65-F5344CB8AC3E}">
        <p14:creationId xmlns:p14="http://schemas.microsoft.com/office/powerpoint/2010/main" val="4481686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36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15364">
                                            <p:txEl>
                                              <p:pRg st="1" end="1"/>
                                            </p:txEl>
                                          </p:spTgt>
                                        </p:tgtEl>
                                        <p:attrNameLst>
                                          <p:attrName>style.visibility</p:attrName>
                                        </p:attrNameLst>
                                      </p:cBhvr>
                                      <p:to>
                                        <p:strVal val="visible"/>
                                      </p:to>
                                    </p:set>
                                    <p:animEffect transition="in" filter="fade">
                                      <p:cBhvr>
                                        <p:cTn id="11" dur="2000"/>
                                        <p:tgtEl>
                                          <p:spTgt spid="15364">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5367"/>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5366"/>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02405"/>
                                        </p:tgtEl>
                                        <p:attrNameLst>
                                          <p:attrName>style.visibility</p:attrName>
                                        </p:attrNameLst>
                                      </p:cBhvr>
                                      <p:to>
                                        <p:strVal val="visible"/>
                                      </p:to>
                                    </p:set>
                                    <p:animEffect transition="in" filter="fade">
                                      <p:cBhvr>
                                        <p:cTn id="24" dur="2000"/>
                                        <p:tgtEl>
                                          <p:spTgt spid="1024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4"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1" name="Text Box 3"/>
          <p:cNvSpPr txBox="1">
            <a:spLocks noChangeArrowheads="1"/>
          </p:cNvSpPr>
          <p:nvPr/>
        </p:nvSpPr>
        <p:spPr bwMode="auto">
          <a:xfrm>
            <a:off x="2057400" y="304800"/>
            <a:ext cx="4876800" cy="1384300"/>
          </a:xfrm>
          <a:prstGeom prst="rect">
            <a:avLst/>
          </a:prstGeom>
          <a:noFill/>
          <a:ln w="9525">
            <a:noFill/>
            <a:miter lim="800000"/>
            <a:headEnd/>
            <a:tailEnd/>
          </a:ln>
        </p:spPr>
        <p:txBody>
          <a:bodyPr>
            <a:prstTxWarp prst="textNoShape">
              <a:avLst/>
            </a:prstTxWarp>
            <a:spAutoFit/>
          </a:bodyPr>
          <a:lstStyle/>
          <a:p>
            <a:pPr>
              <a:spcBef>
                <a:spcPct val="50000"/>
              </a:spcBef>
            </a:pPr>
            <a:r>
              <a:rPr lang="en-US" sz="4200" b="1"/>
              <a:t>Proficiency Scales</a:t>
            </a:r>
            <a:endParaRPr lang="en-US" sz="4200"/>
          </a:p>
        </p:txBody>
      </p:sp>
      <p:graphicFrame>
        <p:nvGraphicFramePr>
          <p:cNvPr id="157698" name="Object 2"/>
          <p:cNvGraphicFramePr>
            <a:graphicFrameLocks noChangeAspect="1"/>
          </p:cNvGraphicFramePr>
          <p:nvPr/>
        </p:nvGraphicFramePr>
        <p:xfrm>
          <a:off x="609600" y="1752600"/>
          <a:ext cx="7727950" cy="3351213"/>
        </p:xfrm>
        <a:graphic>
          <a:graphicData uri="http://schemas.openxmlformats.org/presentationml/2006/ole">
            <mc:AlternateContent xmlns:mc="http://schemas.openxmlformats.org/markup-compatibility/2006">
              <mc:Choice xmlns:v="urn:schemas-microsoft-com:vml" Requires="v">
                <p:oleObj spid="_x0000_s8199" name="Document" r:id="rId5" imgW="6235700" imgH="2705100" progId="Word.Document.8">
                  <p:embed/>
                </p:oleObj>
              </mc:Choice>
              <mc:Fallback>
                <p:oleObj name="Document" r:id="rId5" imgW="6235700" imgH="2705100"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 y="1752600"/>
                        <a:ext cx="7727950" cy="33512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40082287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19811"/>
                                        </p:tgtEl>
                                        <p:attrNameLst>
                                          <p:attrName>style.visibility</p:attrName>
                                        </p:attrNameLst>
                                      </p:cBhvr>
                                      <p:to>
                                        <p:strVal val="visible"/>
                                      </p:to>
                                    </p:set>
                                    <p:animEffect transition="in" filter="box(in)">
                                      <p:cBhvr>
                                        <p:cTn id="7" dur="500"/>
                                        <p:tgtEl>
                                          <p:spTgt spid="1198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811"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9416" name="Group 24"/>
          <p:cNvGraphicFramePr>
            <a:graphicFrameLocks noGrp="1"/>
          </p:cNvGraphicFramePr>
          <p:nvPr/>
        </p:nvGraphicFramePr>
        <p:xfrm>
          <a:off x="177800" y="1052513"/>
          <a:ext cx="8786812" cy="4400592"/>
        </p:xfrm>
        <a:graphic>
          <a:graphicData uri="http://schemas.openxmlformats.org/drawingml/2006/table">
            <a:tbl>
              <a:tblPr/>
              <a:tblGrid>
                <a:gridCol w="1276833"/>
                <a:gridCol w="7509979"/>
              </a:tblGrid>
              <a:tr h="1009069">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C00000"/>
                          </a:solidFill>
                          <a:effectLst/>
                          <a:latin typeface="+mn-lt"/>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mn-lt"/>
                        </a:rPr>
                        <a:t>In addition to exhibiting level 3 performance, in-depth inferences and applications that go BEYOND what was taught in class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1009069">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C00000"/>
                          </a:solidFill>
                          <a:effectLst/>
                          <a:latin typeface="+mn-lt"/>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mn-lt"/>
                        </a:rPr>
                        <a:t>No major errors or omissions regarding any of the information and/or processes (SIMPLE OR COMPLEX) that were explicitly taught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111721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C00000"/>
                          </a:solidFill>
                          <a:effectLst/>
                          <a:latin typeface="+mn-lt"/>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mn-lt"/>
                        </a:rPr>
                        <a:t>No major errors or omissions regarding the SIMPLER details and processes BUT major errors or omissions regarding the more complex ideas and processes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78424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C00000"/>
                          </a:solidFill>
                          <a:effectLst/>
                          <a:latin typeface="+mn-lt"/>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mn-lt"/>
                        </a:rPr>
                        <a:t>With HELP, a partial knowledge of some of the simpler and complex details and processes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48099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C00000"/>
                          </a:solidFill>
                          <a:effectLst/>
                          <a:latin typeface="+mn-lt"/>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mn-lt"/>
                        </a:rPr>
                        <a:t>Even with help, no understanding or skill demonstrated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bl>
          </a:graphicData>
        </a:graphic>
      </p:graphicFrame>
      <p:sp>
        <p:nvSpPr>
          <p:cNvPr id="159766" name="Text Box 22"/>
          <p:cNvSpPr txBox="1">
            <a:spLocks noChangeArrowheads="1"/>
          </p:cNvSpPr>
          <p:nvPr/>
        </p:nvSpPr>
        <p:spPr bwMode="auto">
          <a:xfrm>
            <a:off x="900113" y="334963"/>
            <a:ext cx="7343775" cy="646112"/>
          </a:xfrm>
          <a:prstGeom prst="rect">
            <a:avLst/>
          </a:prstGeom>
          <a:noFill/>
          <a:ln w="9525">
            <a:noFill/>
            <a:miter lim="800000"/>
            <a:headEnd/>
            <a:tailEnd/>
          </a:ln>
        </p:spPr>
        <p:txBody>
          <a:bodyPr>
            <a:prstTxWarp prst="textNoShape">
              <a:avLst/>
            </a:prstTxWarp>
            <a:spAutoFit/>
          </a:bodyPr>
          <a:lstStyle/>
          <a:p>
            <a:pPr algn="ctr">
              <a:spcBef>
                <a:spcPct val="50000"/>
              </a:spcBef>
            </a:pPr>
            <a:r>
              <a:rPr lang="en-US" sz="3600" b="1">
                <a:solidFill>
                  <a:srgbClr val="C00000"/>
                </a:solidFill>
                <a:latin typeface="Arial" charset="0"/>
                <a:ea typeface="Arial" charset="0"/>
                <a:cs typeface="Arial" charset="0"/>
              </a:rPr>
              <a:t>Scale</a:t>
            </a:r>
            <a:endParaRPr lang="en-US" sz="2800" b="1">
              <a:solidFill>
                <a:srgbClr val="C00000"/>
              </a:solidFill>
              <a:latin typeface="Arial" charset="0"/>
              <a:ea typeface="Arial" charset="0"/>
              <a:cs typeface="Arial" charset="0"/>
            </a:endParaRPr>
          </a:p>
        </p:txBody>
      </p:sp>
    </p:spTree>
    <p:extLst>
      <p:ext uri="{BB962C8B-B14F-4D97-AF65-F5344CB8AC3E}">
        <p14:creationId xmlns:p14="http://schemas.microsoft.com/office/powerpoint/2010/main" val="8383875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0" y="3505200"/>
          <a:ext cx="9351579" cy="374306"/>
        </p:xfrm>
        <a:graphic>
          <a:graphicData uri="http://schemas.openxmlformats.org/drawingml/2006/table">
            <a:tbl>
              <a:tblPr/>
              <a:tblGrid>
                <a:gridCol w="9351579"/>
              </a:tblGrid>
              <a:tr h="37430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a:ln>
                          <a:noFill/>
                        </a:ln>
                        <a:solidFill>
                          <a:schemeClr val="tx1"/>
                        </a:solidFill>
                        <a:effectLst/>
                        <a:latin typeface="Arial" pitchFamily="30" charset="0"/>
                        <a:ea typeface="Arial" pitchFamily="30" charset="0"/>
                        <a:cs typeface="Arial" pitchFamily="30"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bl>
          </a:graphicData>
        </a:graphic>
      </p:graphicFrame>
      <p:graphicFrame>
        <p:nvGraphicFramePr>
          <p:cNvPr id="3" name="Table 2"/>
          <p:cNvGraphicFramePr>
            <a:graphicFrameLocks noGrp="1"/>
          </p:cNvGraphicFramePr>
          <p:nvPr/>
        </p:nvGraphicFramePr>
        <p:xfrm>
          <a:off x="0" y="5080"/>
          <a:ext cx="9144000" cy="7568958"/>
        </p:xfrm>
        <a:graphic>
          <a:graphicData uri="http://schemas.openxmlformats.org/drawingml/2006/table">
            <a:tbl>
              <a:tblPr firstRow="1" bandRow="1">
                <a:tableStyleId>{775DCB02-9BB8-47FD-8907-85C794F793BA}</a:tableStyleId>
              </a:tblPr>
              <a:tblGrid>
                <a:gridCol w="991519"/>
                <a:gridCol w="8152481"/>
              </a:tblGrid>
              <a:tr h="1143121">
                <a:tc>
                  <a:txBody>
                    <a:bodyPr/>
                    <a:lstStyle/>
                    <a:p>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600" b="1" dirty="0" smtClean="0">
                          <a:solidFill>
                            <a:srgbClr val="FFFFFF"/>
                          </a:solidFill>
                          <a:latin typeface="Frutiger LT 45 Light" pitchFamily="-106" charset="0"/>
                          <a:ea typeface="ＭＳ Ｐゴシック" pitchFamily="-106" charset="-128"/>
                          <a:cs typeface="+mn-cs"/>
                        </a:rPr>
                        <a:t>Atmospheric Processes and Water Cycle</a:t>
                      </a:r>
                    </a:p>
                  </a:txBody>
                  <a:tcPr/>
                </a:tc>
              </a:tr>
              <a:tr h="791391">
                <a:tc>
                  <a:txBody>
                    <a:bodyPr/>
                    <a:lstStyle/>
                    <a:p>
                      <a:r>
                        <a:rPr lang="en-US" sz="5400" dirty="0" smtClean="0">
                          <a:solidFill>
                            <a:srgbClr val="FFFFFF"/>
                          </a:solidFill>
                        </a:rPr>
                        <a:t>4</a:t>
                      </a:r>
                      <a:endParaRPr lang="en-US" sz="5400" dirty="0">
                        <a:solidFill>
                          <a:srgbClr val="FFFFFF"/>
                        </a:solidFill>
                      </a:endParaRPr>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FFFFFF"/>
                          </a:solidFill>
                          <a:effectLst/>
                          <a:latin typeface="Arial" pitchFamily="30" charset="0"/>
                          <a:ea typeface="Arial" pitchFamily="30" charset="0"/>
                          <a:cs typeface="Arial" pitchFamily="30" charset="0"/>
                        </a:rPr>
                        <a:t>Infer relationships regarding atmospheric processes and the water cycle.</a:t>
                      </a:r>
                    </a:p>
                  </a:txBody>
                  <a:tcPr horzOverflow="overflow"/>
                </a:tc>
              </a:tr>
              <a:tr h="1987272">
                <a:tc>
                  <a:txBody>
                    <a:bodyPr/>
                    <a:lstStyle/>
                    <a:p>
                      <a:r>
                        <a:rPr lang="en-US" sz="4800" dirty="0" smtClean="0">
                          <a:solidFill>
                            <a:schemeClr val="tx1"/>
                          </a:solidFill>
                        </a:rPr>
                        <a:t>3</a:t>
                      </a:r>
                      <a:endParaRPr lang="en-US" sz="4800" dirty="0">
                        <a:solidFill>
                          <a:schemeClr val="tx1"/>
                        </a:solidFill>
                      </a:endParaRPr>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0000FF"/>
                          </a:solidFill>
                          <a:effectLst/>
                          <a:latin typeface="Arial" pitchFamily="30" charset="0"/>
                          <a:ea typeface="Arial" pitchFamily="30" charset="0"/>
                          <a:cs typeface="Arial" pitchFamily="30" charset="0"/>
                        </a:rPr>
                        <a:t>An</a:t>
                      </a:r>
                      <a:r>
                        <a:rPr kumimoji="0" lang="en-US" sz="2400" b="0" i="0" u="none" strike="noStrike" cap="none" normalizeH="0" baseline="0" dirty="0" smtClean="0">
                          <a:ln>
                            <a:noFill/>
                          </a:ln>
                          <a:solidFill>
                            <a:srgbClr val="0000FF"/>
                          </a:solidFill>
                          <a:effectLst/>
                          <a:latin typeface="Arial" pitchFamily="30" charset="0"/>
                          <a:ea typeface="Arial" pitchFamily="30" charset="0"/>
                          <a:cs typeface="Arial" pitchFamily="30" charset="0"/>
                        </a:rPr>
                        <a:t> explanation </a:t>
                      </a:r>
                      <a:r>
                        <a:rPr kumimoji="0" lang="en-US" sz="2400" b="0" i="0" u="none" strike="noStrike" cap="none" normalizeH="0" baseline="0" dirty="0">
                          <a:ln>
                            <a:noFill/>
                          </a:ln>
                          <a:solidFill>
                            <a:srgbClr val="0000FF"/>
                          </a:solidFill>
                          <a:effectLst/>
                          <a:latin typeface="Arial" pitchFamily="30" charset="0"/>
                          <a:ea typeface="Arial" pitchFamily="30" charset="0"/>
                          <a:cs typeface="Arial" pitchFamily="30" charset="0"/>
                        </a:rPr>
                        <a:t>of:</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en-US" sz="2400" b="0" i="0" u="none" strike="noStrike" cap="none" normalizeH="0" baseline="0" dirty="0">
                          <a:ln>
                            <a:noFill/>
                          </a:ln>
                          <a:solidFill>
                            <a:srgbClr val="0000FF"/>
                          </a:solidFill>
                          <a:effectLst/>
                          <a:latin typeface="Arial" pitchFamily="30" charset="0"/>
                          <a:ea typeface="Arial" pitchFamily="30" charset="0"/>
                          <a:cs typeface="Arial" pitchFamily="30" charset="0"/>
                        </a:rPr>
                        <a:t> How the water cycle processes</a:t>
                      </a:r>
                      <a:r>
                        <a:rPr kumimoji="0" lang="en-US" sz="2400" b="0" i="0" u="none" strike="noStrike" cap="none" normalizeH="0" baseline="0" dirty="0" smtClean="0">
                          <a:ln>
                            <a:noFill/>
                          </a:ln>
                          <a:solidFill>
                            <a:srgbClr val="0000FF"/>
                          </a:solidFill>
                          <a:effectLst/>
                          <a:latin typeface="Arial" pitchFamily="30" charset="0"/>
                          <a:ea typeface="Arial" pitchFamily="30" charset="0"/>
                          <a:cs typeface="Arial" pitchFamily="30" charset="0"/>
                        </a:rPr>
                        <a:t> impact </a:t>
                      </a:r>
                      <a:r>
                        <a:rPr kumimoji="0" lang="en-US" sz="2400" b="0" i="0" u="none" strike="noStrike" cap="none" normalizeH="0" baseline="0" dirty="0">
                          <a:ln>
                            <a:noFill/>
                          </a:ln>
                          <a:solidFill>
                            <a:srgbClr val="0000FF"/>
                          </a:solidFill>
                          <a:effectLst/>
                          <a:latin typeface="Arial" pitchFamily="30" charset="0"/>
                          <a:ea typeface="Arial" pitchFamily="30" charset="0"/>
                          <a:cs typeface="Arial" pitchFamily="30" charset="0"/>
                        </a:rPr>
                        <a:t>climate changes</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en-US" sz="2400" b="0" i="0" u="none" strike="noStrike" cap="none" normalizeH="0" baseline="0" dirty="0">
                          <a:ln>
                            <a:noFill/>
                          </a:ln>
                          <a:solidFill>
                            <a:srgbClr val="0000FF"/>
                          </a:solidFill>
                          <a:effectLst/>
                          <a:latin typeface="Arial" pitchFamily="30" charset="0"/>
                          <a:ea typeface="Arial" pitchFamily="30" charset="0"/>
                          <a:cs typeface="Arial" pitchFamily="30" charset="0"/>
                        </a:rPr>
                        <a:t> The effects of temperature and pressure in </a:t>
                      </a:r>
                      <a:r>
                        <a:rPr kumimoji="0" lang="en-US" sz="2400" b="0" i="0" u="none" strike="noStrike" cap="none" normalizeH="0" baseline="0" dirty="0" smtClean="0">
                          <a:ln>
                            <a:noFill/>
                          </a:ln>
                          <a:solidFill>
                            <a:srgbClr val="0000FF"/>
                          </a:solidFill>
                          <a:effectLst/>
                          <a:latin typeface="Arial" pitchFamily="30" charset="0"/>
                          <a:ea typeface="Arial" pitchFamily="30" charset="0"/>
                          <a:cs typeface="Arial" pitchFamily="30" charset="0"/>
                        </a:rPr>
                        <a:t>different     layers </a:t>
                      </a:r>
                      <a:r>
                        <a:rPr kumimoji="0" lang="en-US" sz="2400" b="0" i="0" u="none" strike="noStrike" cap="none" normalizeH="0" baseline="0" dirty="0">
                          <a:ln>
                            <a:noFill/>
                          </a:ln>
                          <a:solidFill>
                            <a:srgbClr val="0000FF"/>
                          </a:solidFill>
                          <a:effectLst/>
                          <a:latin typeface="Arial" pitchFamily="30" charset="0"/>
                          <a:ea typeface="Arial" pitchFamily="30" charset="0"/>
                          <a:cs typeface="Arial" pitchFamily="30" charset="0"/>
                        </a:rPr>
                        <a:t>of Earth’s atmosphere</a:t>
                      </a:r>
                    </a:p>
                  </a:txBody>
                  <a:tcPr horzOverflow="overflow"/>
                </a:tc>
              </a:tr>
              <a:tr h="3112806">
                <a:tc>
                  <a:txBody>
                    <a:bodyPr/>
                    <a:lstStyle/>
                    <a:p>
                      <a:r>
                        <a:rPr lang="en-US" sz="4800" dirty="0" smtClean="0">
                          <a:solidFill>
                            <a:srgbClr val="FFFFFF"/>
                          </a:solidFill>
                        </a:rPr>
                        <a:t>2</a:t>
                      </a:r>
                      <a:endParaRPr lang="en-US" sz="4800" dirty="0">
                        <a:solidFill>
                          <a:srgbClr val="FFFFFF"/>
                        </a:solidFill>
                      </a:endParaRPr>
                    </a:p>
                  </a:txBody>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a:buChar char="•"/>
                        <a:tabLst/>
                      </a:pPr>
                      <a:r>
                        <a:rPr kumimoji="0" lang="en-US" sz="1600" b="0" i="0" u="none" strike="noStrike" cap="none" normalizeH="0" baseline="0" dirty="0">
                          <a:ln>
                            <a:noFill/>
                          </a:ln>
                          <a:solidFill>
                            <a:schemeClr val="accent1"/>
                          </a:solidFill>
                          <a:effectLst/>
                          <a:latin typeface="Arial" pitchFamily="30" charset="0"/>
                          <a:ea typeface="Arial" pitchFamily="30" charset="0"/>
                          <a:cs typeface="Arial" pitchFamily="30" charset="0"/>
                        </a:rPr>
                        <a:t> </a:t>
                      </a:r>
                      <a:r>
                        <a:rPr kumimoji="0" lang="en-US" sz="2400" b="0" i="0" u="none" strike="noStrike" cap="none" normalizeH="0" baseline="0" dirty="0">
                          <a:ln>
                            <a:noFill/>
                          </a:ln>
                          <a:solidFill>
                            <a:schemeClr val="accent1"/>
                          </a:solidFill>
                          <a:effectLst/>
                          <a:latin typeface="Arial" pitchFamily="30" charset="0"/>
                          <a:ea typeface="Arial" pitchFamily="30" charset="0"/>
                          <a:cs typeface="Arial" pitchFamily="30" charset="0"/>
                        </a:rPr>
                        <a:t>Recognize and recall basic terms such as: climatic patterns, atmospheric layers, stratosphere, troposphere. </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en-US" sz="2400" b="0" i="0" u="none" strike="noStrike" cap="none" normalizeH="0" baseline="0" dirty="0">
                          <a:ln>
                            <a:noFill/>
                          </a:ln>
                          <a:solidFill>
                            <a:schemeClr val="accent1"/>
                          </a:solidFill>
                          <a:effectLst/>
                          <a:latin typeface="Arial" pitchFamily="30" charset="0"/>
                          <a:ea typeface="Arial" pitchFamily="30" charset="0"/>
                          <a:cs typeface="Arial" pitchFamily="30" charset="0"/>
                        </a:rPr>
                        <a:t> Recognize or recall isolated details such as:</a:t>
                      </a:r>
                    </a:p>
                    <a:p>
                      <a:pPr marL="457200" marR="0" lvl="1" indent="0" algn="l" defTabSz="914400" rtl="0" eaLnBrk="1" fontAlgn="base" latinLnBrk="0" hangingPunct="1">
                        <a:lnSpc>
                          <a:spcPct val="100000"/>
                        </a:lnSpc>
                        <a:spcBef>
                          <a:spcPct val="20000"/>
                        </a:spcBef>
                        <a:spcAft>
                          <a:spcPct val="0"/>
                        </a:spcAft>
                        <a:buClrTx/>
                        <a:buSzTx/>
                        <a:buFont typeface="Arial" pitchFamily="30" charset="0"/>
                        <a:buChar char="•"/>
                        <a:tabLst/>
                      </a:pPr>
                      <a:r>
                        <a:rPr kumimoji="0" lang="en-US" sz="2400" b="0" i="0" u="none" strike="noStrike" cap="none" normalizeH="0" baseline="0" dirty="0">
                          <a:ln>
                            <a:noFill/>
                          </a:ln>
                          <a:solidFill>
                            <a:schemeClr val="accent1"/>
                          </a:solidFill>
                          <a:effectLst/>
                          <a:latin typeface="Arial" pitchFamily="30" charset="0"/>
                          <a:ea typeface="Arial" pitchFamily="30" charset="0"/>
                          <a:cs typeface="Arial" pitchFamily="30" charset="0"/>
                        </a:rPr>
                        <a:t> Precipitation is one of the processes of the water cycle.</a:t>
                      </a:r>
                    </a:p>
                    <a:p>
                      <a:pPr marL="457200" marR="0" lvl="1" indent="0" algn="l" defTabSz="914400" rtl="0" eaLnBrk="1" fontAlgn="base" latinLnBrk="0" hangingPunct="1">
                        <a:lnSpc>
                          <a:spcPct val="100000"/>
                        </a:lnSpc>
                        <a:spcBef>
                          <a:spcPct val="20000"/>
                        </a:spcBef>
                        <a:spcAft>
                          <a:spcPct val="0"/>
                        </a:spcAft>
                        <a:buClrTx/>
                        <a:buSzTx/>
                        <a:buFont typeface="Arial" pitchFamily="30" charset="0"/>
                        <a:buChar char="•"/>
                        <a:tabLst/>
                      </a:pPr>
                      <a:r>
                        <a:rPr kumimoji="0" lang="en-US" sz="2400" b="0" i="0" u="none" strike="noStrike" cap="none" normalizeH="0" baseline="0" dirty="0">
                          <a:ln>
                            <a:noFill/>
                          </a:ln>
                          <a:solidFill>
                            <a:schemeClr val="accent1"/>
                          </a:solidFill>
                          <a:effectLst/>
                          <a:latin typeface="Arial" pitchFamily="30" charset="0"/>
                          <a:ea typeface="Arial" pitchFamily="30" charset="0"/>
                          <a:cs typeface="Arial" pitchFamily="30" charset="0"/>
                        </a:rPr>
                        <a:t> The troposphere is one of the lowest portions of the Earth’s atmosphere.</a:t>
                      </a:r>
                    </a:p>
                  </a:txBody>
                  <a:tcPr horzOverflow="overflow"/>
                </a:tc>
              </a:tr>
              <a:tr h="351730">
                <a:tc>
                  <a:txBody>
                    <a:bodyPr/>
                    <a:lstStyle/>
                    <a:p>
                      <a:endParaRPr lang="en-US" dirty="0"/>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dirty="0">
                        <a:ln>
                          <a:noFill/>
                        </a:ln>
                        <a:solidFill>
                          <a:srgbClr val="D1D1F0"/>
                        </a:solidFill>
                        <a:effectLst/>
                        <a:latin typeface="Arial" pitchFamily="30" charset="0"/>
                        <a:ea typeface="Arial" pitchFamily="30" charset="0"/>
                        <a:cs typeface="Arial" pitchFamily="30" charset="0"/>
                      </a:endParaRPr>
                    </a:p>
                  </a:txBody>
                  <a:tcPr horzOverflow="overflow"/>
                </a:tc>
              </a:tr>
            </a:tbl>
          </a:graphicData>
        </a:graphic>
      </p:graphicFrame>
    </p:spTree>
    <p:extLst>
      <p:ext uri="{BB962C8B-B14F-4D97-AF65-F5344CB8AC3E}">
        <p14:creationId xmlns:p14="http://schemas.microsoft.com/office/powerpoint/2010/main" val="29482144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Activities for Today</a:t>
            </a:r>
            <a:endParaRPr lang="en-US" dirty="0"/>
          </a:p>
        </p:txBody>
      </p:sp>
      <p:sp>
        <p:nvSpPr>
          <p:cNvPr id="3" name="Content Placeholder 2"/>
          <p:cNvSpPr>
            <a:spLocks noGrp="1"/>
          </p:cNvSpPr>
          <p:nvPr>
            <p:ph idx="1"/>
          </p:nvPr>
        </p:nvSpPr>
        <p:spPr/>
        <p:txBody>
          <a:bodyPr/>
          <a:lstStyle/>
          <a:p>
            <a:r>
              <a:rPr lang="en-US" dirty="0" smtClean="0"/>
              <a:t>Overview the concept of Essential Learning (learning goals)</a:t>
            </a:r>
          </a:p>
          <a:p>
            <a:r>
              <a:rPr lang="en-US" dirty="0" smtClean="0"/>
              <a:t>Overview the concept of Scales for learning goals</a:t>
            </a:r>
          </a:p>
          <a:p>
            <a:r>
              <a:rPr lang="en-US" dirty="0" smtClean="0"/>
              <a:t>Begin the discussions of essentials</a:t>
            </a:r>
          </a:p>
          <a:p>
            <a:pPr marL="0" indent="0">
              <a:buNone/>
            </a:pPr>
            <a:endParaRPr lang="en-US" dirty="0"/>
          </a:p>
        </p:txBody>
      </p:sp>
    </p:spTree>
    <p:extLst>
      <p:ext uri="{BB962C8B-B14F-4D97-AF65-F5344CB8AC3E}">
        <p14:creationId xmlns:p14="http://schemas.microsoft.com/office/powerpoint/2010/main" val="171157432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 State Accountability Efforts</a:t>
            </a:r>
            <a:endParaRPr lang="en-US" dirty="0"/>
          </a:p>
        </p:txBody>
      </p:sp>
      <p:pic>
        <p:nvPicPr>
          <p:cNvPr id="4" name="Content Placeholder 3" descr="Screen shot 2011-06-07 at 10.31.14 PM.png"/>
          <p:cNvPicPr>
            <a:picLocks noGrp="1" noChangeAspect="1"/>
          </p:cNvPicPr>
          <p:nvPr>
            <p:ph idx="1"/>
          </p:nvPr>
        </p:nvPicPr>
        <p:blipFill>
          <a:blip r:embed="rId2"/>
          <a:srcRect l="-9076" r="-9076"/>
          <a:stretch>
            <a:fillRect/>
          </a:stretch>
        </p:blipFill>
        <p:spPr>
          <a:xfrm>
            <a:off x="0" y="1143000"/>
            <a:ext cx="8458200" cy="4651684"/>
          </a:xfrm>
        </p:spPr>
      </p:pic>
      <p:sp>
        <p:nvSpPr>
          <p:cNvPr id="5" name="TextBox 4"/>
          <p:cNvSpPr txBox="1"/>
          <p:nvPr/>
        </p:nvSpPr>
        <p:spPr>
          <a:xfrm>
            <a:off x="2057400" y="3124200"/>
            <a:ext cx="4956405" cy="1200329"/>
          </a:xfrm>
          <a:prstGeom prst="rect">
            <a:avLst/>
          </a:prstGeom>
          <a:noFill/>
          <a:scene3d>
            <a:camera prst="orthographicFront">
              <a:rot lat="0" lon="0" rev="780000"/>
            </a:camera>
            <a:lightRig rig="threePt" dir="t"/>
          </a:scene3d>
        </p:spPr>
        <p:txBody>
          <a:bodyPr wrap="none" rtlCol="0">
            <a:spAutoFit/>
          </a:bodyPr>
          <a:lstStyle/>
          <a:p>
            <a:r>
              <a:rPr lang="en-US" sz="7200" dirty="0" smtClean="0"/>
              <a:t>Great work!  </a:t>
            </a:r>
            <a:endParaRPr lang="en-US" sz="7200" dirty="0"/>
          </a:p>
        </p:txBody>
      </p:sp>
    </p:spTree>
    <p:extLst>
      <p:ext uri="{BB962C8B-B14F-4D97-AF65-F5344CB8AC3E}">
        <p14:creationId xmlns:p14="http://schemas.microsoft.com/office/powerpoint/2010/main" val="33663313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529" name="Rectangle 2"/>
          <p:cNvSpPr>
            <a:spLocks noGrp="1" noChangeArrowheads="1"/>
          </p:cNvSpPr>
          <p:nvPr>
            <p:ph type="body" idx="1"/>
          </p:nvPr>
        </p:nvSpPr>
        <p:spPr>
          <a:xfrm>
            <a:off x="0" y="1524000"/>
            <a:ext cx="9144000" cy="4525963"/>
          </a:xfrm>
        </p:spPr>
        <p:txBody>
          <a:bodyPr/>
          <a:lstStyle/>
          <a:p>
            <a:r>
              <a:rPr lang="en-US" dirty="0" smtClean="0"/>
              <a:t>Students will be able to discuss the body’s most important dietary needs.</a:t>
            </a:r>
          </a:p>
          <a:p>
            <a:r>
              <a:rPr lang="en-US" dirty="0" smtClean="0"/>
              <a:t>Students will be able to recognize healthy vs. unhealthy foods given a list</a:t>
            </a:r>
          </a:p>
          <a:p>
            <a:r>
              <a:rPr lang="en-US" dirty="0" smtClean="0"/>
              <a:t>Students will be able to discuss what would happen to the body if one of its needs was not met (</a:t>
            </a:r>
            <a:r>
              <a:rPr lang="en-US" dirty="0" err="1" smtClean="0"/>
              <a:t>eg</a:t>
            </a:r>
            <a:r>
              <a:rPr lang="en-US" dirty="0" smtClean="0"/>
              <a:t>. What would happen if the body received no calcium for an extended period of time?)</a:t>
            </a:r>
          </a:p>
        </p:txBody>
      </p:sp>
      <p:sp>
        <p:nvSpPr>
          <p:cNvPr id="534530" name="Rectangle 3"/>
          <p:cNvSpPr>
            <a:spLocks noChangeArrowheads="1"/>
          </p:cNvSpPr>
          <p:nvPr/>
        </p:nvSpPr>
        <p:spPr bwMode="auto">
          <a:xfrm>
            <a:off x="685800" y="304800"/>
            <a:ext cx="7772400" cy="990600"/>
          </a:xfrm>
          <a:prstGeom prst="rect">
            <a:avLst/>
          </a:prstGeom>
          <a:solidFill>
            <a:srgbClr val="FFFFFF"/>
          </a:solidFill>
          <a:ln w="9525">
            <a:solidFill>
              <a:srgbClr val="000000"/>
            </a:solidFill>
            <a:miter lim="800000"/>
            <a:headEnd/>
            <a:tailEnd/>
          </a:ln>
        </p:spPr>
        <p:txBody>
          <a:bodyPr/>
          <a:lstStyle/>
          <a:p>
            <a:pPr algn="ctr"/>
            <a:r>
              <a:rPr lang="en-US" sz="3600"/>
              <a:t>Please place in order of complexity</a:t>
            </a:r>
          </a:p>
        </p:txBody>
      </p:sp>
    </p:spTree>
    <p:extLst>
      <p:ext uri="{BB962C8B-B14F-4D97-AF65-F5344CB8AC3E}">
        <p14:creationId xmlns:p14="http://schemas.microsoft.com/office/powerpoint/2010/main" val="404886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577" name="Rectangle 2"/>
          <p:cNvSpPr>
            <a:spLocks noGrp="1" noChangeArrowheads="1"/>
          </p:cNvSpPr>
          <p:nvPr>
            <p:ph type="body" idx="1"/>
          </p:nvPr>
        </p:nvSpPr>
        <p:spPr>
          <a:xfrm>
            <a:off x="0" y="1143000"/>
            <a:ext cx="9144000" cy="4525963"/>
          </a:xfrm>
        </p:spPr>
        <p:txBody>
          <a:bodyPr/>
          <a:lstStyle/>
          <a:p>
            <a:r>
              <a:rPr lang="en-US" dirty="0" smtClean="0"/>
              <a:t>Students will be able to design word problems based on given mathematical equations and find any errors.</a:t>
            </a:r>
          </a:p>
          <a:p>
            <a:r>
              <a:rPr lang="en-US" dirty="0" smtClean="0"/>
              <a:t>Students will be able to translate between simple word problems and mathematical equations.</a:t>
            </a:r>
          </a:p>
          <a:p>
            <a:r>
              <a:rPr lang="en-US" dirty="0" smtClean="0"/>
              <a:t>Students will be able to recognize accurate statements about the mathematical processes embedded in word problems.</a:t>
            </a:r>
          </a:p>
        </p:txBody>
      </p:sp>
      <p:sp>
        <p:nvSpPr>
          <p:cNvPr id="536578" name="Rectangle 3"/>
          <p:cNvSpPr>
            <a:spLocks noChangeArrowheads="1"/>
          </p:cNvSpPr>
          <p:nvPr/>
        </p:nvSpPr>
        <p:spPr bwMode="auto">
          <a:xfrm>
            <a:off x="685800" y="0"/>
            <a:ext cx="7772400" cy="990600"/>
          </a:xfrm>
          <a:prstGeom prst="rect">
            <a:avLst/>
          </a:prstGeom>
          <a:solidFill>
            <a:srgbClr val="FFFFFF"/>
          </a:solidFill>
          <a:ln w="9525">
            <a:solidFill>
              <a:srgbClr val="000000"/>
            </a:solidFill>
            <a:miter lim="800000"/>
            <a:headEnd/>
            <a:tailEnd/>
          </a:ln>
        </p:spPr>
        <p:txBody>
          <a:bodyPr/>
          <a:lstStyle/>
          <a:p>
            <a:pPr algn="ctr"/>
            <a:r>
              <a:rPr lang="en-US" sz="3600"/>
              <a:t>Please place in order of complexity</a:t>
            </a:r>
          </a:p>
        </p:txBody>
      </p:sp>
    </p:spTree>
    <p:extLst>
      <p:ext uri="{BB962C8B-B14F-4D97-AF65-F5344CB8AC3E}">
        <p14:creationId xmlns:p14="http://schemas.microsoft.com/office/powerpoint/2010/main" val="30776525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8625" name="Rectangle 2"/>
          <p:cNvSpPr>
            <a:spLocks noGrp="1" noChangeArrowheads="1"/>
          </p:cNvSpPr>
          <p:nvPr>
            <p:ph type="body" idx="1"/>
          </p:nvPr>
        </p:nvSpPr>
        <p:spPr/>
        <p:txBody>
          <a:bodyPr/>
          <a:lstStyle/>
          <a:p>
            <a:r>
              <a:rPr lang="en-US" smtClean="0"/>
              <a:t>Students will be able to write a variety of complete sentences with fluidity.</a:t>
            </a:r>
          </a:p>
          <a:p>
            <a:r>
              <a:rPr lang="en-US" smtClean="0"/>
              <a:t>Students will be able to write compound-complex sentences in isolation.</a:t>
            </a:r>
          </a:p>
          <a:p>
            <a:r>
              <a:rPr lang="en-US" smtClean="0"/>
              <a:t>Students will be able to write a simple sentence with a subject and a predicate.</a:t>
            </a:r>
          </a:p>
        </p:txBody>
      </p:sp>
      <p:sp>
        <p:nvSpPr>
          <p:cNvPr id="538626" name="Rectangle 3"/>
          <p:cNvSpPr>
            <a:spLocks noChangeArrowheads="1"/>
          </p:cNvSpPr>
          <p:nvPr/>
        </p:nvSpPr>
        <p:spPr bwMode="auto">
          <a:xfrm>
            <a:off x="685800" y="304800"/>
            <a:ext cx="7772400" cy="990600"/>
          </a:xfrm>
          <a:prstGeom prst="rect">
            <a:avLst/>
          </a:prstGeom>
          <a:solidFill>
            <a:srgbClr val="FFFFFF"/>
          </a:solidFill>
          <a:ln w="9525">
            <a:solidFill>
              <a:srgbClr val="000000"/>
            </a:solidFill>
            <a:miter lim="800000"/>
            <a:headEnd/>
            <a:tailEnd/>
          </a:ln>
        </p:spPr>
        <p:txBody>
          <a:bodyPr/>
          <a:lstStyle/>
          <a:p>
            <a:pPr algn="ctr"/>
            <a:r>
              <a:rPr lang="en-US" sz="3600"/>
              <a:t>Please place in order of complexity</a:t>
            </a:r>
          </a:p>
        </p:txBody>
      </p:sp>
    </p:spTree>
    <p:extLst>
      <p:ext uri="{BB962C8B-B14F-4D97-AF65-F5344CB8AC3E}">
        <p14:creationId xmlns:p14="http://schemas.microsoft.com/office/powerpoint/2010/main" val="20209623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0673" name="Rectangle 2"/>
          <p:cNvSpPr>
            <a:spLocks noGrp="1" noChangeArrowheads="1"/>
          </p:cNvSpPr>
          <p:nvPr>
            <p:ph type="body" idx="1"/>
          </p:nvPr>
        </p:nvSpPr>
        <p:spPr>
          <a:xfrm>
            <a:off x="228600" y="1143000"/>
            <a:ext cx="8915400" cy="4525963"/>
          </a:xfrm>
        </p:spPr>
        <p:txBody>
          <a:bodyPr/>
          <a:lstStyle/>
          <a:p>
            <a:r>
              <a:rPr lang="en-US" smtClean="0"/>
              <a:t>Students will be able to discuss the key aspects of Roosevelt’s foreign policy during WWII.</a:t>
            </a:r>
          </a:p>
          <a:p>
            <a:r>
              <a:rPr lang="en-US" smtClean="0"/>
              <a:t>Students will be able to create a generalization about the most or least effective thing a president can do during times of conflict.</a:t>
            </a:r>
          </a:p>
          <a:p>
            <a:r>
              <a:rPr lang="en-US" smtClean="0"/>
              <a:t>Students will be able to compare the successes and failures of different presidents’ foreign policies during times of conflict.</a:t>
            </a:r>
          </a:p>
        </p:txBody>
      </p:sp>
      <p:sp>
        <p:nvSpPr>
          <p:cNvPr id="540674" name="Rectangle 3"/>
          <p:cNvSpPr>
            <a:spLocks noChangeArrowheads="1"/>
          </p:cNvSpPr>
          <p:nvPr/>
        </p:nvSpPr>
        <p:spPr bwMode="auto">
          <a:xfrm>
            <a:off x="533400" y="0"/>
            <a:ext cx="7924800" cy="990600"/>
          </a:xfrm>
          <a:prstGeom prst="rect">
            <a:avLst/>
          </a:prstGeom>
          <a:solidFill>
            <a:srgbClr val="FFFFFF"/>
          </a:solidFill>
          <a:ln w="9525">
            <a:solidFill>
              <a:srgbClr val="000000"/>
            </a:solidFill>
            <a:miter lim="800000"/>
            <a:headEnd/>
            <a:tailEnd/>
          </a:ln>
        </p:spPr>
        <p:txBody>
          <a:bodyPr/>
          <a:lstStyle/>
          <a:p>
            <a:pPr algn="ctr"/>
            <a:r>
              <a:rPr lang="en-US" sz="3600"/>
              <a:t>Please place in order of complexity</a:t>
            </a:r>
          </a:p>
        </p:txBody>
      </p:sp>
    </p:spTree>
    <p:extLst>
      <p:ext uri="{BB962C8B-B14F-4D97-AF65-F5344CB8AC3E}">
        <p14:creationId xmlns:p14="http://schemas.microsoft.com/office/powerpoint/2010/main" val="2331929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21" name="Rectangle 2"/>
          <p:cNvSpPr>
            <a:spLocks noGrp="1" noChangeArrowheads="1"/>
          </p:cNvSpPr>
          <p:nvPr>
            <p:ph type="body" idx="1"/>
          </p:nvPr>
        </p:nvSpPr>
        <p:spPr>
          <a:xfrm>
            <a:off x="304800" y="1219200"/>
            <a:ext cx="8610600" cy="4525963"/>
          </a:xfrm>
        </p:spPr>
        <p:txBody>
          <a:bodyPr/>
          <a:lstStyle/>
          <a:p>
            <a:r>
              <a:rPr lang="en-US" dirty="0" smtClean="0"/>
              <a:t>Advanced= 4.0 More complex learning goal</a:t>
            </a:r>
          </a:p>
          <a:p>
            <a:r>
              <a:rPr lang="en-US" dirty="0" smtClean="0"/>
              <a:t>Proficient= 3.0 target learning goal</a:t>
            </a:r>
          </a:p>
          <a:p>
            <a:r>
              <a:rPr lang="en-US" dirty="0" smtClean="0"/>
              <a:t>Progressing= 2.0 simple learning goal</a:t>
            </a:r>
          </a:p>
          <a:p>
            <a:r>
              <a:rPr lang="en-US" dirty="0" smtClean="0"/>
              <a:t>Beginning= 1.0 with help, a partial understanding of score 2.0 and partial knowledge of score 3.0 content</a:t>
            </a:r>
          </a:p>
          <a:p>
            <a:r>
              <a:rPr lang="en-US" dirty="0" smtClean="0"/>
              <a:t>0= even with help, no understanding or skill demonstrated.</a:t>
            </a:r>
          </a:p>
          <a:p>
            <a:endParaRPr lang="en-US" dirty="0" smtClean="0"/>
          </a:p>
        </p:txBody>
      </p:sp>
      <p:sp>
        <p:nvSpPr>
          <p:cNvPr id="542722" name="Rectangle 3"/>
          <p:cNvSpPr>
            <a:spLocks noChangeArrowheads="1"/>
          </p:cNvSpPr>
          <p:nvPr/>
        </p:nvSpPr>
        <p:spPr bwMode="auto">
          <a:xfrm>
            <a:off x="685800" y="0"/>
            <a:ext cx="7772400" cy="990600"/>
          </a:xfrm>
          <a:prstGeom prst="rect">
            <a:avLst/>
          </a:prstGeom>
          <a:solidFill>
            <a:srgbClr val="FFFFFF"/>
          </a:solidFill>
          <a:ln w="9525">
            <a:solidFill>
              <a:srgbClr val="000000"/>
            </a:solidFill>
            <a:miter lim="800000"/>
            <a:headEnd/>
            <a:tailEnd/>
          </a:ln>
        </p:spPr>
        <p:txBody>
          <a:bodyPr/>
          <a:lstStyle/>
          <a:p>
            <a:pPr algn="ctr"/>
            <a:r>
              <a:rPr lang="en-US" sz="3600"/>
              <a:t>Organize learning goals into a scale</a:t>
            </a:r>
          </a:p>
        </p:txBody>
      </p:sp>
    </p:spTree>
    <p:extLst>
      <p:ext uri="{BB962C8B-B14F-4D97-AF65-F5344CB8AC3E}">
        <p14:creationId xmlns:p14="http://schemas.microsoft.com/office/powerpoint/2010/main" val="22443106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44770" name="Object 2"/>
          <p:cNvGraphicFramePr>
            <a:graphicFrameLocks noChangeAspect="1"/>
          </p:cNvGraphicFramePr>
          <p:nvPr/>
        </p:nvGraphicFramePr>
        <p:xfrm>
          <a:off x="304800" y="1219200"/>
          <a:ext cx="8102600" cy="5334000"/>
        </p:xfrm>
        <a:graphic>
          <a:graphicData uri="http://schemas.openxmlformats.org/presentationml/2006/ole">
            <mc:AlternateContent xmlns:mc="http://schemas.openxmlformats.org/markup-compatibility/2006">
              <mc:Choice xmlns:v="urn:schemas-microsoft-com:vml" Requires="v">
                <p:oleObj spid="_x0000_s9223" name="Document" r:id="rId5" imgW="5626100" imgH="3708400" progId="Word.Document.8">
                  <p:embed/>
                </p:oleObj>
              </mc:Choice>
              <mc:Fallback>
                <p:oleObj name="Document" r:id="rId5" imgW="5626100" imgH="3708400"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4800" y="1219200"/>
                        <a:ext cx="8102600" cy="5334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44771" name="AutoShape 3"/>
          <p:cNvSpPr>
            <a:spLocks noChangeArrowheads="1"/>
          </p:cNvSpPr>
          <p:nvPr/>
        </p:nvSpPr>
        <p:spPr bwMode="auto">
          <a:xfrm>
            <a:off x="685800" y="152400"/>
            <a:ext cx="4833938" cy="869950"/>
          </a:xfrm>
          <a:prstGeom prst="wedgeRectCallout">
            <a:avLst>
              <a:gd name="adj1" fmla="val 42218"/>
              <a:gd name="adj2" fmla="val 83028"/>
            </a:avLst>
          </a:prstGeom>
          <a:solidFill>
            <a:schemeClr val="accent1"/>
          </a:solidFill>
          <a:ln w="9525">
            <a:solidFill>
              <a:schemeClr val="tx1"/>
            </a:solidFill>
            <a:miter lim="800000"/>
            <a:headEnd/>
            <a:tailEnd/>
          </a:ln>
        </p:spPr>
        <p:txBody>
          <a:bodyPr anchor="ctr">
            <a:spAutoFit/>
          </a:bodyPr>
          <a:lstStyle/>
          <a:p>
            <a:pPr algn="ctr">
              <a:lnSpc>
                <a:spcPct val="90000"/>
              </a:lnSpc>
              <a:spcBef>
                <a:spcPct val="20000"/>
              </a:spcBef>
            </a:pPr>
            <a:r>
              <a:rPr lang="en-US" sz="2800">
                <a:solidFill>
                  <a:schemeClr val="tx1"/>
                </a:solidFill>
                <a:latin typeface="Arial" charset="0"/>
                <a:ea typeface="MS PGothic"/>
                <a:cs typeface="MS PGothic"/>
              </a:rPr>
              <a:t>Proficient= 3.0 target learning goal</a:t>
            </a:r>
          </a:p>
        </p:txBody>
      </p:sp>
      <p:sp>
        <p:nvSpPr>
          <p:cNvPr id="544772" name="Text Box 50"/>
          <p:cNvSpPr txBox="1">
            <a:spLocks noChangeArrowheads="1"/>
          </p:cNvSpPr>
          <p:nvPr/>
        </p:nvSpPr>
        <p:spPr bwMode="auto">
          <a:xfrm>
            <a:off x="3505200" y="5486400"/>
            <a:ext cx="5410200" cy="304800"/>
          </a:xfrm>
          <a:prstGeom prst="rect">
            <a:avLst/>
          </a:prstGeom>
          <a:noFill/>
          <a:ln w="9525">
            <a:noFill/>
            <a:miter lim="800000"/>
            <a:headEnd/>
            <a:tailEnd/>
          </a:ln>
        </p:spPr>
        <p:txBody>
          <a:bodyPr>
            <a:spAutoFit/>
          </a:bodyPr>
          <a:lstStyle/>
          <a:p>
            <a:pPr eaLnBrk="0" hangingPunct="0">
              <a:spcBef>
                <a:spcPct val="50000"/>
              </a:spcBef>
            </a:pPr>
            <a:r>
              <a:rPr lang="en-US" sz="1400">
                <a:solidFill>
                  <a:schemeClr val="tx1"/>
                </a:solidFill>
                <a:latin typeface="Arial" charset="0"/>
                <a:ea typeface="MS PGothic"/>
                <a:cs typeface="MS PGothic"/>
              </a:rPr>
              <a:t>Heflebower, adapted from Nebraska Department of Education</a:t>
            </a:r>
          </a:p>
        </p:txBody>
      </p:sp>
    </p:spTree>
    <p:extLst>
      <p:ext uri="{BB962C8B-B14F-4D97-AF65-F5344CB8AC3E}">
        <p14:creationId xmlns:p14="http://schemas.microsoft.com/office/powerpoint/2010/main" val="12929479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46818" name="Object 2"/>
          <p:cNvGraphicFramePr>
            <a:graphicFrameLocks noChangeAspect="1"/>
          </p:cNvGraphicFramePr>
          <p:nvPr/>
        </p:nvGraphicFramePr>
        <p:xfrm>
          <a:off x="0" y="1905000"/>
          <a:ext cx="9144000" cy="3886200"/>
        </p:xfrm>
        <a:graphic>
          <a:graphicData uri="http://schemas.openxmlformats.org/presentationml/2006/ole">
            <mc:AlternateContent xmlns:mc="http://schemas.openxmlformats.org/markup-compatibility/2006">
              <mc:Choice xmlns:v="urn:schemas-microsoft-com:vml" Requires="v">
                <p:oleObj spid="_x0000_s10247" name="Document" r:id="rId5" imgW="7645400" imgH="2565400" progId="Word.Document.8">
                  <p:embed/>
                </p:oleObj>
              </mc:Choice>
              <mc:Fallback>
                <p:oleObj name="Document" r:id="rId5" imgW="7645400" imgH="2565400" progId="Word.Document.8">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1905000"/>
                        <a:ext cx="9144000" cy="3886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46819" name="AutoShape 3"/>
          <p:cNvSpPr>
            <a:spLocks noChangeArrowheads="1"/>
          </p:cNvSpPr>
          <p:nvPr/>
        </p:nvSpPr>
        <p:spPr bwMode="auto">
          <a:xfrm>
            <a:off x="1443038" y="609600"/>
            <a:ext cx="4573587" cy="955675"/>
          </a:xfrm>
          <a:prstGeom prst="wedgeRectCallout">
            <a:avLst>
              <a:gd name="adj1" fmla="val 25778"/>
              <a:gd name="adj2" fmla="val 84306"/>
            </a:avLst>
          </a:prstGeom>
          <a:solidFill>
            <a:schemeClr val="accent1"/>
          </a:solidFill>
          <a:ln w="9525">
            <a:solidFill>
              <a:schemeClr val="tx1"/>
            </a:solidFill>
            <a:miter lim="800000"/>
            <a:headEnd/>
            <a:tailEnd/>
          </a:ln>
        </p:spPr>
        <p:txBody>
          <a:bodyPr wrap="none" anchor="ctr">
            <a:spAutoFit/>
          </a:bodyPr>
          <a:lstStyle/>
          <a:p>
            <a:pPr algn="ctr">
              <a:lnSpc>
                <a:spcPct val="90000"/>
              </a:lnSpc>
              <a:spcBef>
                <a:spcPct val="20000"/>
              </a:spcBef>
            </a:pPr>
            <a:r>
              <a:rPr lang="en-US" sz="2800">
                <a:solidFill>
                  <a:schemeClr val="tx1"/>
                </a:solidFill>
                <a:latin typeface="Arial" charset="0"/>
                <a:ea typeface="MS PGothic"/>
                <a:cs typeface="MS PGothic"/>
              </a:rPr>
              <a:t>Advanced= 4.0 </a:t>
            </a:r>
          </a:p>
          <a:p>
            <a:pPr algn="ctr">
              <a:lnSpc>
                <a:spcPct val="90000"/>
              </a:lnSpc>
              <a:spcBef>
                <a:spcPct val="20000"/>
              </a:spcBef>
            </a:pPr>
            <a:r>
              <a:rPr lang="en-US" sz="2800">
                <a:solidFill>
                  <a:schemeClr val="tx1"/>
                </a:solidFill>
                <a:latin typeface="Arial" charset="0"/>
                <a:ea typeface="MS PGothic"/>
                <a:cs typeface="MS PGothic"/>
              </a:rPr>
              <a:t>More complex learning goal</a:t>
            </a:r>
            <a:endParaRPr lang="en-US" sz="2400">
              <a:solidFill>
                <a:schemeClr val="tx1"/>
              </a:solidFill>
              <a:latin typeface="Arial" charset="0"/>
              <a:ea typeface="MS PGothic"/>
              <a:cs typeface="MS PGothic"/>
            </a:endParaRPr>
          </a:p>
        </p:txBody>
      </p:sp>
      <p:sp>
        <p:nvSpPr>
          <p:cNvPr id="546820" name="Text Box 50"/>
          <p:cNvSpPr txBox="1">
            <a:spLocks noChangeArrowheads="1"/>
          </p:cNvSpPr>
          <p:nvPr/>
        </p:nvSpPr>
        <p:spPr bwMode="auto">
          <a:xfrm>
            <a:off x="4114800" y="5486400"/>
            <a:ext cx="5410200" cy="304800"/>
          </a:xfrm>
          <a:prstGeom prst="rect">
            <a:avLst/>
          </a:prstGeom>
          <a:noFill/>
          <a:ln w="9525">
            <a:noFill/>
            <a:miter lim="800000"/>
            <a:headEnd/>
            <a:tailEnd/>
          </a:ln>
        </p:spPr>
        <p:txBody>
          <a:bodyPr>
            <a:spAutoFit/>
          </a:bodyPr>
          <a:lstStyle/>
          <a:p>
            <a:pPr eaLnBrk="0" hangingPunct="0">
              <a:spcBef>
                <a:spcPct val="50000"/>
              </a:spcBef>
            </a:pPr>
            <a:r>
              <a:rPr lang="en-US" sz="1400">
                <a:solidFill>
                  <a:schemeClr val="tx1"/>
                </a:solidFill>
                <a:latin typeface="Arial" charset="0"/>
                <a:ea typeface="MS PGothic"/>
                <a:cs typeface="MS PGothic"/>
              </a:rPr>
              <a:t>Heflebower, adapted from Nebraska Department of Education</a:t>
            </a:r>
          </a:p>
        </p:txBody>
      </p:sp>
    </p:spTree>
    <p:extLst>
      <p:ext uri="{BB962C8B-B14F-4D97-AF65-F5344CB8AC3E}">
        <p14:creationId xmlns:p14="http://schemas.microsoft.com/office/powerpoint/2010/main" val="22756902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Rectangle 1"/>
          <p:cNvSpPr>
            <a:spLocks/>
          </p:cNvSpPr>
          <p:nvPr/>
        </p:nvSpPr>
        <p:spPr bwMode="auto">
          <a:xfrm>
            <a:off x="2286000" y="6537325"/>
            <a:ext cx="6477000" cy="215900"/>
          </a:xfrm>
          <a:prstGeom prst="rect">
            <a:avLst/>
          </a:prstGeom>
          <a:noFill/>
          <a:ln w="9525">
            <a:noFill/>
            <a:miter lim="800000"/>
            <a:headEnd/>
            <a:tailEnd/>
          </a:ln>
        </p:spPr>
        <p:txBody>
          <a:bodyPr lIns="38100" tIns="38100" rIns="38100" bIns="38100">
            <a:prstTxWarp prst="textNoShape">
              <a:avLst/>
            </a:prstTxWarp>
          </a:bodyPr>
          <a:lstStyle/>
          <a:p>
            <a:pPr>
              <a:spcBef>
                <a:spcPts val="600"/>
              </a:spcBef>
            </a:pPr>
            <a:r>
              <a:rPr lang="en-US" sz="1000" b="1">
                <a:solidFill>
                  <a:srgbClr val="00B0F0"/>
                </a:solidFill>
                <a:latin typeface="Arial" charset="0"/>
                <a:ea typeface="Arial" charset="0"/>
                <a:cs typeface="Arial" charset="0"/>
                <a:sym typeface="Arial" charset="0"/>
              </a:rPr>
              <a:t>cutting-edge research</a:t>
            </a:r>
            <a:r>
              <a:rPr lang="en-US" sz="1000" b="1">
                <a:solidFill>
                  <a:srgbClr val="7030A0"/>
                </a:solidFill>
                <a:latin typeface="Arial" charset="0"/>
                <a:ea typeface="Arial" charset="0"/>
                <a:cs typeface="Arial" charset="0"/>
                <a:sym typeface="Arial" charset="0"/>
              </a:rPr>
              <a:t>               concrete strategies               </a:t>
            </a:r>
            <a:r>
              <a:rPr lang="en-US" sz="1000" b="1">
                <a:solidFill>
                  <a:srgbClr val="FF0066"/>
                </a:solidFill>
                <a:latin typeface="Arial" charset="0"/>
                <a:ea typeface="Arial" charset="0"/>
                <a:cs typeface="Arial" charset="0"/>
                <a:sym typeface="Arial" charset="0"/>
              </a:rPr>
              <a:t>sustainable success</a:t>
            </a:r>
          </a:p>
        </p:txBody>
      </p:sp>
      <p:sp>
        <p:nvSpPr>
          <p:cNvPr id="219139" name="Rectangle 3"/>
          <p:cNvSpPr>
            <a:spLocks noGrp="1" noChangeArrowheads="1"/>
          </p:cNvSpPr>
          <p:nvPr>
            <p:ph type="title"/>
          </p:nvPr>
        </p:nvSpPr>
        <p:spPr>
          <a:xfrm>
            <a:off x="609600" y="1427163"/>
            <a:ext cx="8229600" cy="1143000"/>
          </a:xfrm>
        </p:spPr>
        <p:txBody>
          <a:bodyPr>
            <a:normAutofit fontScale="90000"/>
          </a:bodyPr>
          <a:lstStyle/>
          <a:p>
            <a:pPr algn="ctr" eaLnBrk="1" hangingPunct="1"/>
            <a:r>
              <a:rPr lang="en-US" sz="4000"/>
              <a:t>The complete scale allows for</a:t>
            </a:r>
            <a:br>
              <a:rPr lang="en-US" sz="4000"/>
            </a:br>
            <a:r>
              <a:rPr lang="en-US" sz="4000"/>
              <a:t>half-point scores</a:t>
            </a:r>
            <a:br>
              <a:rPr lang="en-US" sz="4000"/>
            </a:br>
            <a:r>
              <a:rPr lang="en-US" sz="4000"/>
              <a:t>(3.5, 2.5, 1.5, .5).</a:t>
            </a:r>
          </a:p>
        </p:txBody>
      </p:sp>
    </p:spTree>
    <p:extLst>
      <p:ext uri="{BB962C8B-B14F-4D97-AF65-F5344CB8AC3E}">
        <p14:creationId xmlns:p14="http://schemas.microsoft.com/office/powerpoint/2010/main" val="15888758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3905" name="Group 1"/>
          <p:cNvGraphicFramePr>
            <a:graphicFrameLocks noGrp="1"/>
          </p:cNvGraphicFramePr>
          <p:nvPr/>
        </p:nvGraphicFramePr>
        <p:xfrm>
          <a:off x="284163" y="609600"/>
          <a:ext cx="8431212" cy="6057903"/>
        </p:xfrm>
        <a:graphic>
          <a:graphicData uri="http://schemas.openxmlformats.org/drawingml/2006/table">
            <a:tbl>
              <a:tblPr/>
              <a:tblGrid>
                <a:gridCol w="1225550"/>
                <a:gridCol w="7205662"/>
              </a:tblGrid>
              <a:tr h="642938">
                <a:tc>
                  <a:txBody>
                    <a:bodyPr/>
                    <a:lstStyle/>
                    <a:p>
                      <a:pPr marL="0" marR="0" lvl="0" indent="0" algn="ctr" defTabSz="914400" rtl="0" eaLnBrk="1" fontAlgn="base" latinLnBrk="0" hangingPunct="1">
                        <a:lnSpc>
                          <a:spcPct val="100000"/>
                        </a:lnSpc>
                        <a:spcBef>
                          <a:spcPct val="0"/>
                        </a:spcBef>
                        <a:spcAft>
                          <a:spcPct val="0"/>
                        </a:spcAft>
                        <a:buClr>
                          <a:srgbClr val="9A0000"/>
                        </a:buClr>
                        <a:buSzPct val="75000"/>
                        <a:buFont typeface="Wingdings" charset="2"/>
                        <a:buNone/>
                        <a:tabLst>
                          <a:tab pos="558800" algn="l"/>
                        </a:tabLst>
                      </a:pPr>
                      <a:r>
                        <a:rPr kumimoji="0" lang="en-US" sz="1800" b="1" i="0" u="none" strike="noStrike" cap="none" normalizeH="0" baseline="0">
                          <a:ln>
                            <a:noFill/>
                          </a:ln>
                          <a:solidFill>
                            <a:schemeClr val="tx1"/>
                          </a:solidFill>
                          <a:effectLst/>
                          <a:latin typeface="Arial" charset="0"/>
                          <a:ea typeface="Arial" charset="0"/>
                          <a:cs typeface="Arial" charset="0"/>
                          <a:sym typeface="Arial" charset="0"/>
                        </a:rPr>
                        <a:t>4</a:t>
                      </a:r>
                    </a:p>
                  </a:txBody>
                  <a:tcPr marL="38100" marR="38100" marT="38100" marB="381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9A0000"/>
                        </a:buClr>
                        <a:buSzPct val="75000"/>
                        <a:buFont typeface="Wingdings" charset="2"/>
                        <a:buNone/>
                        <a:tabLst>
                          <a:tab pos="558800" algn="l"/>
                        </a:tabLst>
                      </a:pPr>
                      <a:r>
                        <a:rPr kumimoji="0" lang="en-US" sz="1600" b="0" i="0" u="none" strike="noStrike" cap="none" normalizeH="0" baseline="0">
                          <a:ln>
                            <a:noFill/>
                          </a:ln>
                          <a:solidFill>
                            <a:srgbClr val="C00000"/>
                          </a:solidFill>
                          <a:effectLst/>
                          <a:latin typeface="Arial" charset="0"/>
                          <a:ea typeface="Arial" charset="0"/>
                          <a:cs typeface="Arial" charset="0"/>
                          <a:sym typeface="Arial" charset="0"/>
                        </a:rPr>
                        <a:t>In addition to exhibiting level 3 performance, in-depth inferences and applications that go beyond what was taught in class</a:t>
                      </a:r>
                      <a:r>
                        <a:rPr kumimoji="0" lang="en-US" sz="1600" b="0" i="0" u="none" strike="noStrike" cap="none" normalizeH="0" baseline="0">
                          <a:ln>
                            <a:noFill/>
                          </a:ln>
                          <a:solidFill>
                            <a:schemeClr val="tx1"/>
                          </a:solidFill>
                          <a:effectLst/>
                          <a:latin typeface="Arial" charset="0"/>
                          <a:ea typeface="Lucida Grande" charset="0"/>
                          <a:cs typeface="Lucida Grande" charset="0"/>
                          <a:sym typeface="Arial" charset="0"/>
                        </a:rPr>
                        <a:t>	</a:t>
                      </a:r>
                    </a:p>
                  </a:txBody>
                  <a:tcPr marL="38100" marR="38100" marT="38100" marB="381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23900">
                <a:tc>
                  <a:txBody>
                    <a:bodyPr/>
                    <a:lstStyle/>
                    <a:p>
                      <a:pPr marL="0" marR="0" lvl="0" indent="0" algn="ctr" defTabSz="914400" rtl="0" eaLnBrk="1" fontAlgn="base" latinLnBrk="0" hangingPunct="1">
                        <a:lnSpc>
                          <a:spcPct val="100000"/>
                        </a:lnSpc>
                        <a:spcBef>
                          <a:spcPct val="0"/>
                        </a:spcBef>
                        <a:spcAft>
                          <a:spcPct val="0"/>
                        </a:spcAft>
                        <a:buClr>
                          <a:srgbClr val="9A0000"/>
                        </a:buClr>
                        <a:buSzPct val="75000"/>
                        <a:buFont typeface="Wingdings" charset="2"/>
                        <a:buNone/>
                        <a:tabLst>
                          <a:tab pos="558800" algn="l"/>
                        </a:tabLst>
                      </a:pPr>
                      <a:endParaRPr kumimoji="0" lang="en-US" sz="1800" b="0" i="1" u="none" strike="noStrike" cap="none" normalizeH="0" baseline="0">
                        <a:ln>
                          <a:noFill/>
                        </a:ln>
                        <a:solidFill>
                          <a:schemeClr val="tx1"/>
                        </a:solidFill>
                        <a:effectLst/>
                        <a:latin typeface="Arial" charset="0"/>
                        <a:ea typeface="ヒラギノ角ゴ ProN W3" charset="-128"/>
                        <a:cs typeface="ヒラギノ角ゴ ProN W3" charset="-128"/>
                        <a:sym typeface="Arial" charset="0"/>
                      </a:endParaRPr>
                    </a:p>
                  </a:txBody>
                  <a:tcPr marL="38100" marR="38100" marT="38100" marB="381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9A0000"/>
                        </a:buClr>
                        <a:buSzPct val="75000"/>
                        <a:buFont typeface="Wingdings" charset="2"/>
                        <a:buNone/>
                        <a:tabLst>
                          <a:tab pos="558800" algn="l"/>
                        </a:tabLst>
                      </a:pPr>
                      <a:r>
                        <a:rPr kumimoji="0" lang="en-US" sz="1600" b="1" i="1" u="none" strike="noStrike" cap="none" normalizeH="0" baseline="0">
                          <a:ln>
                            <a:noFill/>
                          </a:ln>
                          <a:solidFill>
                            <a:srgbClr val="C00000"/>
                          </a:solidFill>
                          <a:effectLst/>
                          <a:latin typeface="Arial" charset="0"/>
                          <a:ea typeface="Arial" charset="0"/>
                          <a:cs typeface="Arial" charset="0"/>
                          <a:sym typeface="Arial" charset="0"/>
                        </a:rPr>
                        <a:t>3.5</a:t>
                      </a:r>
                      <a:r>
                        <a:rPr kumimoji="0" lang="en-US" sz="1600" b="0" i="1" u="none" strike="noStrike" cap="none" normalizeH="0" baseline="0">
                          <a:ln>
                            <a:noFill/>
                          </a:ln>
                          <a:solidFill>
                            <a:schemeClr val="tx1"/>
                          </a:solidFill>
                          <a:effectLst/>
                          <a:latin typeface="Arial" charset="0"/>
                          <a:ea typeface="Arial" charset="0"/>
                          <a:cs typeface="Arial" charset="0"/>
                          <a:sym typeface="Arial" charset="0"/>
                        </a:rPr>
                        <a:t> In addition to exhibiting level 3 performance, partial success at in-depth inferences and applications that go beyond what was taught in class</a:t>
                      </a:r>
                    </a:p>
                  </a:txBody>
                  <a:tcPr marL="38100" marR="38100" marT="38100" marB="381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42938">
                <a:tc>
                  <a:txBody>
                    <a:bodyPr/>
                    <a:lstStyle/>
                    <a:p>
                      <a:pPr marL="0" marR="0" lvl="0" indent="0" algn="ctr" defTabSz="914400" rtl="0" eaLnBrk="1" fontAlgn="base" latinLnBrk="0" hangingPunct="1">
                        <a:lnSpc>
                          <a:spcPct val="100000"/>
                        </a:lnSpc>
                        <a:spcBef>
                          <a:spcPct val="0"/>
                        </a:spcBef>
                        <a:spcAft>
                          <a:spcPct val="0"/>
                        </a:spcAft>
                        <a:buClr>
                          <a:srgbClr val="9A0000"/>
                        </a:buClr>
                        <a:buSzPct val="75000"/>
                        <a:buFont typeface="Wingdings" charset="2"/>
                        <a:buNone/>
                        <a:tabLst>
                          <a:tab pos="558800" algn="l"/>
                        </a:tabLst>
                      </a:pPr>
                      <a:r>
                        <a:rPr kumimoji="0" lang="en-US" sz="1800" b="1" i="0" u="none" strike="noStrike" cap="none" normalizeH="0" baseline="0">
                          <a:ln>
                            <a:noFill/>
                          </a:ln>
                          <a:solidFill>
                            <a:schemeClr val="tx1"/>
                          </a:solidFill>
                          <a:effectLst/>
                          <a:latin typeface="Arial" charset="0"/>
                          <a:ea typeface="Arial" charset="0"/>
                          <a:cs typeface="Arial" charset="0"/>
                          <a:sym typeface="Arial" charset="0"/>
                        </a:rPr>
                        <a:t>3</a:t>
                      </a:r>
                    </a:p>
                  </a:txBody>
                  <a:tcPr marL="38100" marR="38100" marT="38100" marB="381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9A0000"/>
                        </a:buClr>
                        <a:buSzPct val="75000"/>
                        <a:buFont typeface="Wingdings" charset="2"/>
                        <a:buNone/>
                        <a:tabLst>
                          <a:tab pos="558800" algn="l"/>
                        </a:tabLst>
                      </a:pPr>
                      <a:r>
                        <a:rPr kumimoji="0" lang="en-US" sz="1600" b="0" i="0" u="none" strike="noStrike" cap="none" normalizeH="0" baseline="0">
                          <a:ln>
                            <a:noFill/>
                          </a:ln>
                          <a:solidFill>
                            <a:srgbClr val="C00000"/>
                          </a:solidFill>
                          <a:effectLst/>
                          <a:latin typeface="Arial" charset="0"/>
                          <a:ea typeface="Arial" charset="0"/>
                          <a:cs typeface="Arial" charset="0"/>
                          <a:sym typeface="Arial" charset="0"/>
                        </a:rPr>
                        <a:t>No major errors or omissions regarding any of the information and/or processes (SIMPLE OR COMPLEX) that were explicitly taught</a:t>
                      </a:r>
                    </a:p>
                  </a:txBody>
                  <a:tcPr marL="38100" marR="38100" marT="38100" marB="381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50888">
                <a:tc>
                  <a:txBody>
                    <a:bodyPr/>
                    <a:lstStyle/>
                    <a:p>
                      <a:pPr marL="0" marR="0" lvl="0" indent="0" algn="ctr" defTabSz="914400" rtl="0" eaLnBrk="1" fontAlgn="base" latinLnBrk="0" hangingPunct="1">
                        <a:lnSpc>
                          <a:spcPct val="100000"/>
                        </a:lnSpc>
                        <a:spcBef>
                          <a:spcPct val="0"/>
                        </a:spcBef>
                        <a:spcAft>
                          <a:spcPct val="0"/>
                        </a:spcAft>
                        <a:buClr>
                          <a:srgbClr val="9A0000"/>
                        </a:buClr>
                        <a:buSzPct val="75000"/>
                        <a:buFont typeface="Wingdings" charset="2"/>
                        <a:buNone/>
                        <a:tabLst>
                          <a:tab pos="558800" algn="l"/>
                        </a:tabLst>
                      </a:pPr>
                      <a:endParaRPr kumimoji="0" lang="en-US" sz="1800" b="0" i="1" u="none" strike="noStrike" cap="none" normalizeH="0" baseline="0">
                        <a:ln>
                          <a:noFill/>
                        </a:ln>
                        <a:solidFill>
                          <a:schemeClr val="tx1"/>
                        </a:solidFill>
                        <a:effectLst/>
                        <a:latin typeface="Arial" charset="0"/>
                        <a:ea typeface="ヒラギノ角ゴ ProN W3" charset="-128"/>
                        <a:cs typeface="ヒラギノ角ゴ ProN W3" charset="-128"/>
                        <a:sym typeface="Arial" charset="0"/>
                      </a:endParaRPr>
                    </a:p>
                  </a:txBody>
                  <a:tcPr marL="38100" marR="38100" marT="38100" marB="381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9A0000"/>
                        </a:buClr>
                        <a:buSzPct val="75000"/>
                        <a:buFont typeface="Wingdings" charset="2"/>
                        <a:buNone/>
                        <a:tabLst>
                          <a:tab pos="558800" algn="l"/>
                        </a:tabLst>
                      </a:pPr>
                      <a:r>
                        <a:rPr kumimoji="0" lang="en-US" sz="1600" b="1" i="1" u="none" strike="noStrike" cap="none" normalizeH="0" baseline="0">
                          <a:ln>
                            <a:noFill/>
                          </a:ln>
                          <a:solidFill>
                            <a:srgbClr val="C00000"/>
                          </a:solidFill>
                          <a:effectLst/>
                          <a:latin typeface="Arial" charset="0"/>
                          <a:ea typeface="Arial" charset="0"/>
                          <a:cs typeface="Arial" charset="0"/>
                          <a:sym typeface="Arial" charset="0"/>
                        </a:rPr>
                        <a:t>2.5</a:t>
                      </a:r>
                      <a:r>
                        <a:rPr kumimoji="0" lang="en-US" sz="1600" b="0" i="1" u="none" strike="noStrike" cap="none" normalizeH="0" baseline="0">
                          <a:ln>
                            <a:noFill/>
                          </a:ln>
                          <a:solidFill>
                            <a:srgbClr val="C00000"/>
                          </a:solidFill>
                          <a:effectLst/>
                          <a:latin typeface="Arial" charset="0"/>
                          <a:ea typeface="Arial" charset="0"/>
                          <a:cs typeface="Arial" charset="0"/>
                          <a:sym typeface="Arial" charset="0"/>
                        </a:rPr>
                        <a:t> </a:t>
                      </a:r>
                      <a:r>
                        <a:rPr kumimoji="0" lang="en-US" sz="1600" b="0" i="1" u="none" strike="noStrike" cap="none" normalizeH="0" baseline="0">
                          <a:ln>
                            <a:noFill/>
                          </a:ln>
                          <a:solidFill>
                            <a:schemeClr val="tx1"/>
                          </a:solidFill>
                          <a:effectLst/>
                          <a:latin typeface="Arial" charset="0"/>
                          <a:ea typeface="Arial" charset="0"/>
                          <a:cs typeface="Arial" charset="0"/>
                          <a:sym typeface="Arial" charset="0"/>
                        </a:rPr>
                        <a:t>No major errors or omissions regarding any of the simpler information and/or processes and partial knowledge of the more complex information and processes</a:t>
                      </a:r>
                    </a:p>
                  </a:txBody>
                  <a:tcPr marL="38100" marR="38100" marT="38100" marB="381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96913">
                <a:tc>
                  <a:txBody>
                    <a:bodyPr/>
                    <a:lstStyle/>
                    <a:p>
                      <a:pPr marL="0" marR="0" lvl="0" indent="0" algn="ctr" defTabSz="914400" rtl="0" eaLnBrk="1" fontAlgn="base" latinLnBrk="0" hangingPunct="1">
                        <a:lnSpc>
                          <a:spcPct val="100000"/>
                        </a:lnSpc>
                        <a:spcBef>
                          <a:spcPct val="0"/>
                        </a:spcBef>
                        <a:spcAft>
                          <a:spcPct val="0"/>
                        </a:spcAft>
                        <a:buClr>
                          <a:srgbClr val="9A0000"/>
                        </a:buClr>
                        <a:buSzPct val="75000"/>
                        <a:buFont typeface="Wingdings" charset="2"/>
                        <a:buNone/>
                        <a:tabLst>
                          <a:tab pos="558800" algn="l"/>
                        </a:tabLst>
                      </a:pPr>
                      <a:r>
                        <a:rPr kumimoji="0" lang="en-US" sz="1800" b="1" i="0" u="none" strike="noStrike" cap="none" normalizeH="0" baseline="0">
                          <a:ln>
                            <a:noFill/>
                          </a:ln>
                          <a:solidFill>
                            <a:schemeClr val="tx1"/>
                          </a:solidFill>
                          <a:effectLst/>
                          <a:latin typeface="Arial" charset="0"/>
                          <a:ea typeface="Arial" charset="0"/>
                          <a:cs typeface="Arial" charset="0"/>
                          <a:sym typeface="Arial" charset="0"/>
                        </a:rPr>
                        <a:t>2</a:t>
                      </a:r>
                    </a:p>
                  </a:txBody>
                  <a:tcPr marL="38100" marR="38100" marT="38100" marB="381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9A0000"/>
                        </a:buClr>
                        <a:buSzPct val="75000"/>
                        <a:buFont typeface="Wingdings" charset="2"/>
                        <a:buNone/>
                        <a:tabLst>
                          <a:tab pos="558800" algn="l"/>
                        </a:tabLst>
                      </a:pPr>
                      <a:r>
                        <a:rPr kumimoji="0" lang="en-US" sz="1600" b="0" i="0" u="none" strike="noStrike" cap="none" normalizeH="0" baseline="0">
                          <a:ln>
                            <a:noFill/>
                          </a:ln>
                          <a:solidFill>
                            <a:srgbClr val="C00000"/>
                          </a:solidFill>
                          <a:effectLst/>
                          <a:latin typeface="Arial" charset="0"/>
                          <a:ea typeface="Arial" charset="0"/>
                          <a:cs typeface="Arial" charset="0"/>
                          <a:sym typeface="Arial" charset="0"/>
                        </a:rPr>
                        <a:t>No major errors or omissions regarding the simpler details and processes BUT major errors or omissions regarding the more complex ideas and processes</a:t>
                      </a:r>
                    </a:p>
                  </a:txBody>
                  <a:tcPr marL="38100" marR="38100" marT="38100" marB="381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41363">
                <a:tc>
                  <a:txBody>
                    <a:bodyPr/>
                    <a:lstStyle/>
                    <a:p>
                      <a:pPr marL="0" marR="0" lvl="0" indent="0" algn="ctr" defTabSz="914400" rtl="0" eaLnBrk="1" fontAlgn="base" latinLnBrk="0" hangingPunct="1">
                        <a:lnSpc>
                          <a:spcPct val="100000"/>
                        </a:lnSpc>
                        <a:spcBef>
                          <a:spcPct val="0"/>
                        </a:spcBef>
                        <a:spcAft>
                          <a:spcPct val="0"/>
                        </a:spcAft>
                        <a:buClr>
                          <a:srgbClr val="9A0000"/>
                        </a:buClr>
                        <a:buSzPct val="75000"/>
                        <a:buFont typeface="Wingdings" charset="2"/>
                        <a:buNone/>
                        <a:tabLst>
                          <a:tab pos="558800" algn="l"/>
                        </a:tabLst>
                      </a:pPr>
                      <a:endParaRPr kumimoji="0" lang="en-US" sz="1800" b="0" i="1" u="none" strike="noStrike" cap="none" normalizeH="0" baseline="0" dirty="0">
                        <a:ln>
                          <a:noFill/>
                        </a:ln>
                        <a:solidFill>
                          <a:schemeClr val="tx1"/>
                        </a:solidFill>
                        <a:effectLst/>
                        <a:latin typeface="Arial" charset="0"/>
                        <a:ea typeface="ヒラギノ角ゴ ProN W3" charset="-128"/>
                        <a:cs typeface="ヒラギノ角ゴ ProN W3" charset="-128"/>
                        <a:sym typeface="Arial" charset="0"/>
                      </a:endParaRPr>
                    </a:p>
                  </a:txBody>
                  <a:tcPr marL="38100" marR="38100" marT="38100" marB="381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9A0000"/>
                        </a:buClr>
                        <a:buSzPct val="75000"/>
                        <a:buFont typeface="Wingdings" charset="2"/>
                        <a:buNone/>
                        <a:tabLst>
                          <a:tab pos="558800" algn="l"/>
                        </a:tabLst>
                      </a:pPr>
                      <a:r>
                        <a:rPr kumimoji="0" lang="en-US" sz="1600" b="1" i="1" u="none" strike="noStrike" cap="none" normalizeH="0" baseline="0">
                          <a:ln>
                            <a:noFill/>
                          </a:ln>
                          <a:solidFill>
                            <a:srgbClr val="C00000"/>
                          </a:solidFill>
                          <a:effectLst/>
                          <a:latin typeface="Arial" charset="0"/>
                          <a:ea typeface="Arial" charset="0"/>
                          <a:cs typeface="Arial" charset="0"/>
                          <a:sym typeface="Arial" charset="0"/>
                        </a:rPr>
                        <a:t>1.5</a:t>
                      </a:r>
                      <a:r>
                        <a:rPr kumimoji="0" lang="en-US" sz="1600" b="0" i="1" u="none" strike="noStrike" cap="none" normalizeH="0" baseline="0">
                          <a:ln>
                            <a:noFill/>
                          </a:ln>
                          <a:solidFill>
                            <a:schemeClr val="tx1"/>
                          </a:solidFill>
                          <a:effectLst/>
                          <a:latin typeface="Arial" charset="0"/>
                          <a:ea typeface="Arial" charset="0"/>
                          <a:cs typeface="Arial" charset="0"/>
                          <a:sym typeface="Arial" charset="0"/>
                        </a:rPr>
                        <a:t> Partial knowledge of the simpler details and processes, but major errors or omissions regarding the more complex ideas and processes</a:t>
                      </a:r>
                    </a:p>
                  </a:txBody>
                  <a:tcPr marL="38100" marR="38100" marT="38100" marB="381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74688">
                <a:tc>
                  <a:txBody>
                    <a:bodyPr/>
                    <a:lstStyle/>
                    <a:p>
                      <a:pPr marL="0" marR="0" lvl="0" indent="0" algn="ctr" defTabSz="914400" rtl="0" eaLnBrk="1" fontAlgn="base" latinLnBrk="0" hangingPunct="1">
                        <a:lnSpc>
                          <a:spcPct val="100000"/>
                        </a:lnSpc>
                        <a:spcBef>
                          <a:spcPct val="0"/>
                        </a:spcBef>
                        <a:spcAft>
                          <a:spcPct val="0"/>
                        </a:spcAft>
                        <a:buClr>
                          <a:srgbClr val="9A0000"/>
                        </a:buClr>
                        <a:buSzPct val="75000"/>
                        <a:buFont typeface="Wingdings" charset="2"/>
                        <a:buNone/>
                        <a:tabLst>
                          <a:tab pos="558800" algn="l"/>
                        </a:tabLst>
                      </a:pPr>
                      <a:r>
                        <a:rPr kumimoji="0" lang="en-US" sz="1800" b="1" i="0" u="none" strike="noStrike" cap="none" normalizeH="0" baseline="0">
                          <a:ln>
                            <a:noFill/>
                          </a:ln>
                          <a:solidFill>
                            <a:schemeClr val="tx1"/>
                          </a:solidFill>
                          <a:effectLst/>
                          <a:latin typeface="Arial" charset="0"/>
                          <a:ea typeface="Arial" charset="0"/>
                          <a:cs typeface="Arial" charset="0"/>
                          <a:sym typeface="Arial" charset="0"/>
                        </a:rPr>
                        <a:t>1</a:t>
                      </a:r>
                    </a:p>
                  </a:txBody>
                  <a:tcPr marL="38100" marR="38100" marT="38100" marB="381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9A0000"/>
                        </a:buClr>
                        <a:buSzPct val="75000"/>
                        <a:buFont typeface="Wingdings" charset="2"/>
                        <a:buNone/>
                        <a:tabLst>
                          <a:tab pos="558800" algn="l"/>
                        </a:tabLst>
                      </a:pPr>
                      <a:r>
                        <a:rPr kumimoji="0" lang="en-US" sz="1600" b="0" i="0" u="none" strike="noStrike" cap="none" normalizeH="0" baseline="0">
                          <a:ln>
                            <a:noFill/>
                          </a:ln>
                          <a:solidFill>
                            <a:srgbClr val="C00000"/>
                          </a:solidFill>
                          <a:effectLst/>
                          <a:latin typeface="Arial" charset="0"/>
                          <a:ea typeface="Arial" charset="0"/>
                          <a:cs typeface="Arial" charset="0"/>
                          <a:sym typeface="Arial" charset="0"/>
                        </a:rPr>
                        <a:t>With help, a partial knowledge of some of the simpler and complex details and processes</a:t>
                      </a:r>
                    </a:p>
                  </a:txBody>
                  <a:tcPr marL="38100" marR="38100" marT="38100" marB="381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60388">
                <a:tc>
                  <a:txBody>
                    <a:bodyPr/>
                    <a:lstStyle/>
                    <a:p>
                      <a:pPr marL="0" marR="0" lvl="0" indent="0" algn="ctr" defTabSz="914400" rtl="0" eaLnBrk="1" fontAlgn="base" latinLnBrk="0" hangingPunct="1">
                        <a:lnSpc>
                          <a:spcPct val="100000"/>
                        </a:lnSpc>
                        <a:spcBef>
                          <a:spcPct val="0"/>
                        </a:spcBef>
                        <a:spcAft>
                          <a:spcPct val="0"/>
                        </a:spcAft>
                        <a:buClr>
                          <a:srgbClr val="9A0000"/>
                        </a:buClr>
                        <a:buSzPct val="75000"/>
                        <a:buFont typeface="Wingdings" charset="2"/>
                        <a:buNone/>
                        <a:tabLst>
                          <a:tab pos="558800" algn="l"/>
                        </a:tabLst>
                      </a:pPr>
                      <a:endParaRPr kumimoji="0" lang="en-US" sz="1800" b="1" i="0" u="none" strike="noStrike" cap="none" normalizeH="0" baseline="0">
                        <a:ln>
                          <a:noFill/>
                        </a:ln>
                        <a:solidFill>
                          <a:schemeClr val="tx1"/>
                        </a:solidFill>
                        <a:effectLst/>
                        <a:latin typeface="Arial" charset="0"/>
                        <a:ea typeface="ヒラギノ角ゴ ProN W6" charset="-128"/>
                        <a:cs typeface="ヒラギノ角ゴ ProN W6" charset="-128"/>
                        <a:sym typeface="Arial" charset="0"/>
                      </a:endParaRPr>
                    </a:p>
                  </a:txBody>
                  <a:tcPr marL="38100" marR="38100" marT="38100" marB="381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9A0000"/>
                        </a:buClr>
                        <a:buSzPct val="75000"/>
                        <a:buFont typeface="Wingdings" charset="2"/>
                        <a:buNone/>
                        <a:tabLst>
                          <a:tab pos="558800" algn="l"/>
                        </a:tabLst>
                      </a:pPr>
                      <a:r>
                        <a:rPr kumimoji="0" lang="en-US" sz="1600" b="0" i="1" u="none" strike="noStrike" cap="none" normalizeH="0" baseline="0">
                          <a:ln>
                            <a:noFill/>
                          </a:ln>
                          <a:solidFill>
                            <a:srgbClr val="C00000"/>
                          </a:solidFill>
                          <a:effectLst/>
                          <a:latin typeface="Arial" charset="0"/>
                          <a:ea typeface="Arial" charset="0"/>
                          <a:cs typeface="Arial" charset="0"/>
                          <a:sym typeface="Arial" charset="0"/>
                        </a:rPr>
                        <a:t>.</a:t>
                      </a:r>
                      <a:r>
                        <a:rPr kumimoji="0" lang="en-US" sz="1600" b="1" i="1" u="none" strike="noStrike" cap="none" normalizeH="0" baseline="0">
                          <a:ln>
                            <a:noFill/>
                          </a:ln>
                          <a:solidFill>
                            <a:srgbClr val="C00000"/>
                          </a:solidFill>
                          <a:effectLst/>
                          <a:latin typeface="Arial" charset="0"/>
                          <a:ea typeface="Arial" charset="0"/>
                          <a:cs typeface="Arial" charset="0"/>
                          <a:sym typeface="Arial" charset="0"/>
                        </a:rPr>
                        <a:t>5</a:t>
                      </a:r>
                      <a:r>
                        <a:rPr kumimoji="0" lang="en-US" sz="1600" b="0" i="1" u="none" strike="noStrike" cap="none" normalizeH="0" baseline="0">
                          <a:ln>
                            <a:noFill/>
                          </a:ln>
                          <a:solidFill>
                            <a:srgbClr val="C00000"/>
                          </a:solidFill>
                          <a:effectLst/>
                          <a:latin typeface="Arial" charset="0"/>
                          <a:ea typeface="Arial" charset="0"/>
                          <a:cs typeface="Arial" charset="0"/>
                          <a:sym typeface="Arial" charset="0"/>
                        </a:rPr>
                        <a:t> </a:t>
                      </a:r>
                      <a:r>
                        <a:rPr kumimoji="0" lang="en-US" sz="1600" b="0" i="1" u="none" strike="noStrike" cap="none" normalizeH="0" baseline="0">
                          <a:ln>
                            <a:noFill/>
                          </a:ln>
                          <a:solidFill>
                            <a:schemeClr val="tx1"/>
                          </a:solidFill>
                          <a:effectLst/>
                          <a:latin typeface="Arial" charset="0"/>
                          <a:ea typeface="Arial" charset="0"/>
                          <a:cs typeface="Arial" charset="0"/>
                          <a:sym typeface="Arial" charset="0"/>
                        </a:rPr>
                        <a:t>With help, a partial knowledge of some of the simpler details and processes but not of the more complex ideas and processes</a:t>
                      </a:r>
                    </a:p>
                  </a:txBody>
                  <a:tcPr marL="38100" marR="38100" marT="38100" marB="381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63563">
                <a:tc>
                  <a:txBody>
                    <a:bodyPr/>
                    <a:lstStyle/>
                    <a:p>
                      <a:pPr marL="0" marR="0" lvl="0" indent="0" algn="ctr" defTabSz="914400" rtl="0" eaLnBrk="1" fontAlgn="base" latinLnBrk="0" hangingPunct="1">
                        <a:lnSpc>
                          <a:spcPct val="100000"/>
                        </a:lnSpc>
                        <a:spcBef>
                          <a:spcPct val="0"/>
                        </a:spcBef>
                        <a:spcAft>
                          <a:spcPct val="0"/>
                        </a:spcAft>
                        <a:buClr>
                          <a:srgbClr val="9A0000"/>
                        </a:buClr>
                        <a:buSzPct val="75000"/>
                        <a:buFont typeface="Wingdings" charset="2"/>
                        <a:buNone/>
                        <a:tabLst>
                          <a:tab pos="558800" algn="l"/>
                        </a:tabLst>
                      </a:pPr>
                      <a:r>
                        <a:rPr kumimoji="0" lang="en-US" sz="1800" b="0" i="0" u="none" strike="noStrike" cap="none" normalizeH="0" baseline="0">
                          <a:ln>
                            <a:noFill/>
                          </a:ln>
                          <a:solidFill>
                            <a:schemeClr val="tx1"/>
                          </a:solidFill>
                          <a:effectLst/>
                          <a:latin typeface="Arial" charset="0"/>
                          <a:ea typeface="Arial" charset="0"/>
                          <a:cs typeface="Arial" charset="0"/>
                          <a:sym typeface="Arial" charset="0"/>
                        </a:rPr>
                        <a:t>0</a:t>
                      </a:r>
                    </a:p>
                  </a:txBody>
                  <a:tcPr marL="38100" marR="38100" marT="38100" marB="381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9A0000"/>
                        </a:buClr>
                        <a:buSzPct val="75000"/>
                        <a:buFont typeface="Wingdings" charset="2"/>
                        <a:buNone/>
                        <a:tabLst>
                          <a:tab pos="558800" algn="l"/>
                        </a:tabLst>
                      </a:pPr>
                      <a:r>
                        <a:rPr kumimoji="0" lang="en-US" sz="1600" b="0" i="0" u="none" strike="noStrike" cap="none" normalizeH="0" baseline="0" dirty="0">
                          <a:ln>
                            <a:noFill/>
                          </a:ln>
                          <a:solidFill>
                            <a:srgbClr val="C00000"/>
                          </a:solidFill>
                          <a:effectLst/>
                          <a:latin typeface="Arial" charset="0"/>
                          <a:ea typeface="Arial" charset="0"/>
                          <a:cs typeface="Arial" charset="0"/>
                          <a:sym typeface="Arial" charset="0"/>
                        </a:rPr>
                        <a:t>Even with help, no understanding or skill demonstrated</a:t>
                      </a:r>
                    </a:p>
                  </a:txBody>
                  <a:tcPr marL="38100" marR="38100" marT="38100" marB="381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20194" name="Rectangle 67"/>
          <p:cNvSpPr>
            <a:spLocks/>
          </p:cNvSpPr>
          <p:nvPr/>
        </p:nvSpPr>
        <p:spPr bwMode="auto">
          <a:xfrm>
            <a:off x="2438400" y="0"/>
            <a:ext cx="4343400" cy="533400"/>
          </a:xfrm>
          <a:prstGeom prst="rect">
            <a:avLst/>
          </a:prstGeom>
          <a:noFill/>
          <a:ln w="9525">
            <a:noFill/>
            <a:miter lim="800000"/>
            <a:headEnd/>
            <a:tailEnd/>
          </a:ln>
        </p:spPr>
        <p:txBody>
          <a:bodyPr lIns="38100" tIns="38100" rIns="38100" bIns="38100">
            <a:prstTxWarp prst="textNoShape">
              <a:avLst/>
            </a:prstTxWarp>
          </a:bodyPr>
          <a:lstStyle/>
          <a:p>
            <a:pPr>
              <a:spcBef>
                <a:spcPts val="1913"/>
              </a:spcBef>
            </a:pPr>
            <a:r>
              <a:rPr lang="en-US" b="1">
                <a:solidFill>
                  <a:srgbClr val="C00000"/>
                </a:solidFill>
                <a:latin typeface="Arial" charset="0"/>
                <a:ea typeface="Arial" charset="0"/>
                <a:cs typeface="Arial" charset="0"/>
                <a:sym typeface="Arial" charset="0"/>
              </a:rPr>
              <a:t>Scale</a:t>
            </a:r>
          </a:p>
        </p:txBody>
      </p:sp>
      <p:sp>
        <p:nvSpPr>
          <p:cNvPr id="4" name="Down Arrow 3"/>
          <p:cNvSpPr/>
          <p:nvPr/>
        </p:nvSpPr>
        <p:spPr bwMode="auto">
          <a:xfrm>
            <a:off x="685800" y="2438400"/>
            <a:ext cx="457200" cy="762000"/>
          </a:xfrm>
          <a:prstGeom prst="downArrow">
            <a:avLst/>
          </a:prstGeom>
          <a:solidFill>
            <a:schemeClr val="tx2"/>
          </a:solidFill>
          <a:ln w="25400" cap="flat" cmpd="sng" algn="ctr">
            <a:solidFill>
              <a:srgbClr val="000000"/>
            </a:solidFill>
            <a:prstDash val="solid"/>
            <a:round/>
            <a:headEnd type="none" w="med" len="med"/>
            <a:tailEnd type="none" w="med" len="med"/>
          </a:ln>
          <a:effectLst/>
          <a:scene3d>
            <a:camera prst="orthographicFront">
              <a:rot lat="0" lon="0" rev="1560000"/>
            </a:camera>
            <a:lightRig rig="threePt" dir="t"/>
          </a:scene3d>
        </p:spPr>
        <p:txBody>
          <a:bodyPr>
            <a:prstTxWarp prst="textNoShape">
              <a:avLst/>
            </a:prstTxWarp>
          </a:bodyPr>
          <a:lstStyle/>
          <a:p>
            <a:pPr>
              <a:defRPr/>
            </a:pPr>
            <a:endParaRPr lang="en-US"/>
          </a:p>
        </p:txBody>
      </p:sp>
      <p:sp>
        <p:nvSpPr>
          <p:cNvPr id="5" name="Down Arrow 4"/>
          <p:cNvSpPr/>
          <p:nvPr/>
        </p:nvSpPr>
        <p:spPr bwMode="auto">
          <a:xfrm>
            <a:off x="685800" y="3886200"/>
            <a:ext cx="457200" cy="762000"/>
          </a:xfrm>
          <a:prstGeom prst="downArrow">
            <a:avLst/>
          </a:prstGeom>
          <a:solidFill>
            <a:schemeClr val="tx2"/>
          </a:solidFill>
          <a:ln w="25400" cap="flat" cmpd="sng" algn="ctr">
            <a:solidFill>
              <a:srgbClr val="000000"/>
            </a:solidFill>
            <a:prstDash val="solid"/>
            <a:round/>
            <a:headEnd type="none" w="med" len="med"/>
            <a:tailEnd type="none" w="med" len="med"/>
          </a:ln>
          <a:effectLst/>
          <a:scene3d>
            <a:camera prst="orthographicFront">
              <a:rot lat="0" lon="0" rev="1560000"/>
            </a:camera>
            <a:lightRig rig="threePt" dir="t"/>
          </a:scene3d>
        </p:spPr>
        <p:txBody>
          <a:bodyPr>
            <a:prstTxWarp prst="textNoShape">
              <a:avLst/>
            </a:prstTxWarp>
          </a:bodyPr>
          <a:lstStyle/>
          <a:p>
            <a:pPr>
              <a:defRPr/>
            </a:pPr>
            <a:endParaRPr lang="en-US"/>
          </a:p>
        </p:txBody>
      </p:sp>
      <p:sp>
        <p:nvSpPr>
          <p:cNvPr id="6" name="Down Arrow 5"/>
          <p:cNvSpPr/>
          <p:nvPr/>
        </p:nvSpPr>
        <p:spPr bwMode="auto">
          <a:xfrm>
            <a:off x="685800" y="990600"/>
            <a:ext cx="457200" cy="762000"/>
          </a:xfrm>
          <a:prstGeom prst="downArrow">
            <a:avLst/>
          </a:prstGeom>
          <a:solidFill>
            <a:schemeClr val="tx1"/>
          </a:solidFill>
          <a:ln w="25400" cap="flat" cmpd="sng" algn="ctr">
            <a:solidFill>
              <a:srgbClr val="000000"/>
            </a:solidFill>
            <a:prstDash val="solid"/>
            <a:round/>
            <a:headEnd type="none" w="med" len="med"/>
            <a:tailEnd type="none" w="med" len="med"/>
          </a:ln>
          <a:effectLst/>
          <a:scene3d>
            <a:camera prst="orthographicFront">
              <a:rot lat="0" lon="0" rev="1560000"/>
            </a:camera>
            <a:lightRig rig="threePt" dir="t"/>
          </a:scene3d>
        </p:spPr>
        <p:txBody>
          <a:bodyPr>
            <a:prstTxWarp prst="textNoShape">
              <a:avLst/>
            </a:prstTxWarp>
          </a:bodyPr>
          <a:lstStyle/>
          <a:p>
            <a:pPr>
              <a:defRPr/>
            </a:pPr>
            <a:endParaRPr lang="en-US"/>
          </a:p>
        </p:txBody>
      </p:sp>
    </p:spTree>
    <p:extLst>
      <p:ext uri="{BB962C8B-B14F-4D97-AF65-F5344CB8AC3E}">
        <p14:creationId xmlns:p14="http://schemas.microsoft.com/office/powerpoint/2010/main" val="14198876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extBox 1"/>
          <p:cNvSpPr txBox="1">
            <a:spLocks noChangeArrowheads="1"/>
          </p:cNvSpPr>
          <p:nvPr/>
        </p:nvSpPr>
        <p:spPr bwMode="auto">
          <a:xfrm>
            <a:off x="0" y="304800"/>
            <a:ext cx="9144000" cy="8217635"/>
          </a:xfrm>
          <a:prstGeom prst="rect">
            <a:avLst/>
          </a:prstGeom>
          <a:solidFill>
            <a:schemeClr val="bg1"/>
          </a:solidFill>
          <a:ln w="9525">
            <a:noFill/>
            <a:miter lim="800000"/>
            <a:headEnd/>
            <a:tailEnd/>
          </a:ln>
        </p:spPr>
        <p:txBody>
          <a:bodyPr>
            <a:prstTxWarp prst="textNoShape">
              <a:avLst/>
            </a:prstTxWarp>
            <a:spAutoFit/>
          </a:bodyPr>
          <a:lstStyle/>
          <a:p>
            <a:pPr marL="457200" indent="-457200">
              <a:buFont typeface="Arial" charset="0"/>
              <a:buAutoNum type="arabicPeriod"/>
            </a:pPr>
            <a:endParaRPr lang="en-US" sz="3200" dirty="0">
              <a:latin typeface="Arial" charset="0"/>
            </a:endParaRPr>
          </a:p>
          <a:p>
            <a:pPr marL="457200" indent="-457200">
              <a:buFont typeface="Arial" charset="0"/>
              <a:buAutoNum type="arabicPeriod"/>
            </a:pPr>
            <a:r>
              <a:rPr lang="en-US" sz="3200" dirty="0">
                <a:solidFill>
                  <a:srgbClr val="00CC00"/>
                </a:solidFill>
                <a:latin typeface="Arial" charset="0"/>
              </a:rPr>
              <a:t>Learning Goals and Feedback</a:t>
            </a:r>
          </a:p>
          <a:p>
            <a:pPr marL="457200" indent="-457200">
              <a:buFont typeface="Arial" charset="0"/>
              <a:buAutoNum type="arabicPeriod"/>
            </a:pPr>
            <a:r>
              <a:rPr lang="en-US" sz="3200" dirty="0">
                <a:solidFill>
                  <a:srgbClr val="0E41E6"/>
                </a:solidFill>
                <a:latin typeface="Arial" charset="0"/>
              </a:rPr>
              <a:t>Interacting with New Knowledge</a:t>
            </a:r>
          </a:p>
          <a:p>
            <a:pPr marL="457200" indent="-457200">
              <a:buFont typeface="Arial" charset="0"/>
              <a:buAutoNum type="arabicPeriod"/>
            </a:pPr>
            <a:r>
              <a:rPr lang="en-US" sz="3200" dirty="0">
                <a:solidFill>
                  <a:srgbClr val="0E41E6"/>
                </a:solidFill>
                <a:latin typeface="Arial" charset="0"/>
              </a:rPr>
              <a:t>Practicing and Deepening</a:t>
            </a:r>
          </a:p>
          <a:p>
            <a:pPr marL="457200" indent="-457200">
              <a:buFont typeface="Arial" charset="0"/>
              <a:buAutoNum type="arabicPeriod"/>
            </a:pPr>
            <a:r>
              <a:rPr lang="en-US" sz="3200" dirty="0">
                <a:solidFill>
                  <a:srgbClr val="0E41E6"/>
                </a:solidFill>
                <a:latin typeface="Arial" charset="0"/>
              </a:rPr>
              <a:t>Generating and Testing </a:t>
            </a:r>
            <a:r>
              <a:rPr lang="en-US" sz="3200" dirty="0" smtClean="0">
                <a:solidFill>
                  <a:srgbClr val="0E41E6"/>
                </a:solidFill>
                <a:latin typeface="Arial" charset="0"/>
              </a:rPr>
              <a:t>Hypotheses (application)</a:t>
            </a:r>
          </a:p>
          <a:p>
            <a:pPr marL="457200" indent="-457200">
              <a:buFont typeface="Arial" charset="0"/>
              <a:buAutoNum type="arabicPeriod"/>
            </a:pPr>
            <a:r>
              <a:rPr lang="en-US" sz="3200" dirty="0">
                <a:solidFill>
                  <a:srgbClr val="FF0000"/>
                </a:solidFill>
                <a:latin typeface="Arial" charset="0"/>
              </a:rPr>
              <a:t>Student Engagement</a:t>
            </a:r>
          </a:p>
          <a:p>
            <a:pPr marL="457200" indent="-457200">
              <a:buFont typeface="Arial" charset="0"/>
              <a:buAutoNum type="arabicPeriod"/>
            </a:pPr>
            <a:r>
              <a:rPr lang="en-US" sz="3200" dirty="0">
                <a:solidFill>
                  <a:srgbClr val="33CC33"/>
                </a:solidFill>
                <a:latin typeface="Arial" charset="0"/>
              </a:rPr>
              <a:t>Establishing Rules and Procedures</a:t>
            </a:r>
          </a:p>
          <a:p>
            <a:pPr marL="457200" indent="-457200">
              <a:buFont typeface="Arial" charset="0"/>
              <a:buAutoNum type="arabicPeriod"/>
            </a:pPr>
            <a:r>
              <a:rPr lang="en-US" sz="3200" dirty="0">
                <a:solidFill>
                  <a:srgbClr val="FF0000"/>
                </a:solidFill>
                <a:latin typeface="Arial" charset="0"/>
              </a:rPr>
              <a:t>Adherence to Rules and Procedures</a:t>
            </a:r>
          </a:p>
          <a:p>
            <a:pPr marL="457200" indent="-457200">
              <a:buFont typeface="Arial" charset="0"/>
              <a:buAutoNum type="arabicPeriod"/>
            </a:pPr>
            <a:r>
              <a:rPr lang="en-US" sz="3200" dirty="0">
                <a:solidFill>
                  <a:srgbClr val="FF0000"/>
                </a:solidFill>
                <a:latin typeface="Arial" charset="0"/>
              </a:rPr>
              <a:t>Teacher-Student Relationships</a:t>
            </a:r>
          </a:p>
          <a:p>
            <a:pPr marL="457200" indent="-457200">
              <a:buFont typeface="Arial" charset="0"/>
              <a:buAutoNum type="arabicPeriod"/>
            </a:pPr>
            <a:r>
              <a:rPr lang="en-US" sz="3200" dirty="0">
                <a:solidFill>
                  <a:srgbClr val="FF0000"/>
                </a:solidFill>
                <a:latin typeface="Arial" charset="0"/>
              </a:rPr>
              <a:t>High Expectations </a:t>
            </a:r>
            <a:endParaRPr lang="en-US" sz="3200" dirty="0" smtClean="0">
              <a:solidFill>
                <a:srgbClr val="FF0000"/>
              </a:solidFill>
              <a:latin typeface="Arial" charset="0"/>
            </a:endParaRPr>
          </a:p>
          <a:p>
            <a:pPr marL="457200" indent="-457200" algn="ctr">
              <a:buFont typeface="Arial" charset="0"/>
              <a:buNone/>
            </a:pPr>
            <a:endParaRPr lang="en-US" dirty="0" smtClean="0"/>
          </a:p>
          <a:p>
            <a:pPr marL="457200" indent="-457200" algn="ctr">
              <a:buFont typeface="Arial" charset="0"/>
              <a:buNone/>
            </a:pPr>
            <a:r>
              <a:rPr lang="en-US" dirty="0" smtClean="0"/>
              <a:t>Page </a:t>
            </a:r>
            <a:r>
              <a:rPr lang="en-US" dirty="0"/>
              <a:t>7, </a:t>
            </a:r>
            <a:r>
              <a:rPr lang="en-US" i="1" dirty="0"/>
              <a:t>The Art &amp; Science of Teaching</a:t>
            </a:r>
            <a:endParaRPr lang="en-US" sz="3200" dirty="0">
              <a:solidFill>
                <a:srgbClr val="FF0000"/>
              </a:solidFill>
              <a:latin typeface="Arial" charset="0"/>
            </a:endParaRPr>
          </a:p>
          <a:p>
            <a:pPr marL="457200" indent="-457200">
              <a:buFont typeface="Arial" charset="0"/>
              <a:buAutoNum type="arabicPeriod"/>
            </a:pPr>
            <a:endParaRPr lang="en-US" sz="3200" dirty="0">
              <a:latin typeface="Arial" charset="0"/>
            </a:endParaRPr>
          </a:p>
          <a:p>
            <a:pPr marL="457200" indent="-457200"/>
            <a:endParaRPr lang="en-US" sz="3200" dirty="0">
              <a:latin typeface="Arial" charset="0"/>
            </a:endParaRPr>
          </a:p>
          <a:p>
            <a:pPr marL="457200" indent="-457200"/>
            <a:endParaRPr lang="en-US" sz="3200" dirty="0">
              <a:latin typeface="Arial" charset="0"/>
            </a:endParaRPr>
          </a:p>
          <a:p>
            <a:pPr marL="457200" indent="-457200"/>
            <a:endParaRPr lang="en-US" sz="3200" dirty="0">
              <a:latin typeface="Arial" charset="0"/>
            </a:endParaRPr>
          </a:p>
        </p:txBody>
      </p:sp>
      <p:sp>
        <p:nvSpPr>
          <p:cNvPr id="73731" name="TextBox 2"/>
          <p:cNvSpPr txBox="1">
            <a:spLocks noChangeArrowheads="1"/>
          </p:cNvSpPr>
          <p:nvPr/>
        </p:nvSpPr>
        <p:spPr bwMode="auto">
          <a:xfrm>
            <a:off x="0" y="0"/>
            <a:ext cx="9144000" cy="1006475"/>
          </a:xfrm>
          <a:prstGeom prst="rect">
            <a:avLst/>
          </a:prstGeom>
          <a:noFill/>
          <a:ln w="9525">
            <a:noFill/>
            <a:miter lim="800000"/>
            <a:headEnd/>
            <a:tailEnd/>
          </a:ln>
        </p:spPr>
        <p:txBody>
          <a:bodyPr>
            <a:prstTxWarp prst="textNoShape">
              <a:avLst/>
            </a:prstTxWarp>
            <a:spAutoFit/>
          </a:bodyPr>
          <a:lstStyle/>
          <a:p>
            <a:pPr marL="457200" indent="-457200" algn="ctr"/>
            <a:r>
              <a:rPr lang="en-US" sz="3200">
                <a:latin typeface="Arial" charset="0"/>
              </a:rPr>
              <a:t>The Art and Science of Teaching</a:t>
            </a:r>
          </a:p>
          <a:p>
            <a:pPr marL="457200" indent="-457200" algn="ctr"/>
            <a:endParaRPr lang="en-US" sz="2800">
              <a:latin typeface="Arial" charset="0"/>
            </a:endParaRPr>
          </a:p>
        </p:txBody>
      </p:sp>
    </p:spTree>
    <p:extLst>
      <p:ext uri="{BB962C8B-B14F-4D97-AF65-F5344CB8AC3E}">
        <p14:creationId xmlns:p14="http://schemas.microsoft.com/office/powerpoint/2010/main" val="17377356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a:t>
            </a:r>
            <a:endParaRPr lang="en-US" dirty="0"/>
          </a:p>
        </p:txBody>
      </p:sp>
      <p:sp>
        <p:nvSpPr>
          <p:cNvPr id="3" name="Content Placeholder 2"/>
          <p:cNvSpPr>
            <a:spLocks noGrp="1"/>
          </p:cNvSpPr>
          <p:nvPr>
            <p:ph idx="1"/>
          </p:nvPr>
        </p:nvSpPr>
        <p:spPr/>
        <p:txBody>
          <a:bodyPr/>
          <a:lstStyle/>
          <a:p>
            <a:r>
              <a:rPr lang="en-US" dirty="0" smtClean="0"/>
              <a:t>At your table, discuss the value of proficiency scales aligned to the essential learning goals.</a:t>
            </a:r>
            <a:endParaRPr lang="en-US" dirty="0"/>
          </a:p>
        </p:txBody>
      </p:sp>
    </p:spTree>
    <p:extLst>
      <p:ext uri="{BB962C8B-B14F-4D97-AF65-F5344CB8AC3E}">
        <p14:creationId xmlns:p14="http://schemas.microsoft.com/office/powerpoint/2010/main" val="221149395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Tell-Help-Check</a:t>
            </a:r>
            <a:endParaRPr lang="en-US" dirty="0"/>
          </a:p>
        </p:txBody>
      </p:sp>
      <p:sp>
        <p:nvSpPr>
          <p:cNvPr id="3" name="Content Placeholder 2"/>
          <p:cNvSpPr>
            <a:spLocks noGrp="1"/>
          </p:cNvSpPr>
          <p:nvPr>
            <p:ph idx="1"/>
          </p:nvPr>
        </p:nvSpPr>
        <p:spPr/>
        <p:txBody>
          <a:bodyPr>
            <a:normAutofit/>
          </a:bodyPr>
          <a:lstStyle/>
          <a:p>
            <a:r>
              <a:rPr lang="en-US" sz="4400" dirty="0" smtClean="0"/>
              <a:t>Used with previously learned content</a:t>
            </a:r>
          </a:p>
          <a:p>
            <a:pPr lvl="1"/>
            <a:r>
              <a:rPr lang="en-US" sz="3600" dirty="0"/>
              <a:t>W</a:t>
            </a:r>
            <a:r>
              <a:rPr lang="en-US" sz="3600" dirty="0" smtClean="0"/>
              <a:t>rite </a:t>
            </a:r>
            <a:r>
              <a:rPr lang="en-US" sz="3600" dirty="0" smtClean="0"/>
              <a:t>three important things </a:t>
            </a:r>
            <a:r>
              <a:rPr lang="en-US" sz="3600" dirty="0" smtClean="0"/>
              <a:t>about sca</a:t>
            </a:r>
            <a:r>
              <a:rPr lang="en-US" sz="3600" dirty="0" smtClean="0"/>
              <a:t>les</a:t>
            </a:r>
            <a:r>
              <a:rPr lang="en-US" sz="3600" dirty="0" smtClean="0"/>
              <a:t>.</a:t>
            </a:r>
            <a:endParaRPr lang="en-US" sz="3600" dirty="0" smtClean="0"/>
          </a:p>
          <a:p>
            <a:pPr marL="457200" lvl="1" indent="0">
              <a:buNone/>
            </a:pPr>
            <a:endParaRPr lang="en-US" sz="3600" dirty="0"/>
          </a:p>
        </p:txBody>
      </p:sp>
    </p:spTree>
    <p:extLst>
      <p:ext uri="{BB962C8B-B14F-4D97-AF65-F5344CB8AC3E}">
        <p14:creationId xmlns:p14="http://schemas.microsoft.com/office/powerpoint/2010/main" val="354729120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Tell</a:t>
            </a:r>
            <a:r>
              <a:rPr lang="en-US" dirty="0" smtClean="0"/>
              <a:t>-Help-Check</a:t>
            </a:r>
            <a:endParaRPr lang="en-US" dirty="0"/>
          </a:p>
        </p:txBody>
      </p:sp>
      <p:sp>
        <p:nvSpPr>
          <p:cNvPr id="3" name="Content Placeholder 2"/>
          <p:cNvSpPr>
            <a:spLocks noGrp="1"/>
          </p:cNvSpPr>
          <p:nvPr>
            <p:ph idx="1"/>
          </p:nvPr>
        </p:nvSpPr>
        <p:spPr/>
        <p:txBody>
          <a:bodyPr>
            <a:normAutofit/>
          </a:bodyPr>
          <a:lstStyle/>
          <a:p>
            <a:r>
              <a:rPr lang="en-US" sz="4400" dirty="0" smtClean="0"/>
              <a:t>Tell:</a:t>
            </a:r>
          </a:p>
          <a:p>
            <a:pPr lvl="1"/>
            <a:r>
              <a:rPr lang="en-US" sz="3600" dirty="0" smtClean="0"/>
              <a:t>Pair with a close partner</a:t>
            </a:r>
          </a:p>
          <a:p>
            <a:pPr lvl="1"/>
            <a:r>
              <a:rPr lang="en-US" sz="3600" dirty="0" smtClean="0"/>
              <a:t>Designate one to be “A” and the other “B”</a:t>
            </a:r>
          </a:p>
          <a:p>
            <a:pPr lvl="1"/>
            <a:r>
              <a:rPr lang="en-US" sz="3600" dirty="0" smtClean="0"/>
              <a:t>A tell B what you know about </a:t>
            </a:r>
            <a:r>
              <a:rPr lang="en-US" sz="3600" dirty="0" smtClean="0"/>
              <a:t>scales</a:t>
            </a:r>
            <a:endParaRPr lang="en-US" sz="3600" dirty="0" smtClean="0"/>
          </a:p>
          <a:p>
            <a:pPr lvl="1"/>
            <a:r>
              <a:rPr lang="en-US" sz="3600" dirty="0" smtClean="0"/>
              <a:t>B listen to A; no talking</a:t>
            </a:r>
          </a:p>
          <a:p>
            <a:pPr lvl="1"/>
            <a:endParaRPr lang="en-US" sz="3600" dirty="0"/>
          </a:p>
        </p:txBody>
      </p:sp>
    </p:spTree>
    <p:extLst>
      <p:ext uri="{BB962C8B-B14F-4D97-AF65-F5344CB8AC3E}">
        <p14:creationId xmlns:p14="http://schemas.microsoft.com/office/powerpoint/2010/main" val="191741996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Tell-</a:t>
            </a:r>
            <a:r>
              <a:rPr lang="en-US" b="1" dirty="0" smtClean="0"/>
              <a:t>Help</a:t>
            </a:r>
            <a:r>
              <a:rPr lang="en-US" dirty="0" smtClean="0"/>
              <a:t>-Check</a:t>
            </a:r>
            <a:endParaRPr lang="en-US" dirty="0"/>
          </a:p>
        </p:txBody>
      </p:sp>
      <p:sp>
        <p:nvSpPr>
          <p:cNvPr id="3" name="Content Placeholder 2"/>
          <p:cNvSpPr>
            <a:spLocks noGrp="1"/>
          </p:cNvSpPr>
          <p:nvPr>
            <p:ph idx="1"/>
          </p:nvPr>
        </p:nvSpPr>
        <p:spPr/>
        <p:txBody>
          <a:bodyPr/>
          <a:lstStyle/>
          <a:p>
            <a:r>
              <a:rPr lang="en-US" sz="4400" dirty="0" smtClean="0"/>
              <a:t>Help:</a:t>
            </a:r>
          </a:p>
          <a:p>
            <a:pPr lvl="1"/>
            <a:r>
              <a:rPr lang="en-US" sz="3600" dirty="0" smtClean="0"/>
              <a:t>B: Respectfully agree or disagree and provide reasons with a confidence level.  “I’m pretty sure you are right…”; “I’m sure you</a:t>
            </a:r>
            <a:r>
              <a:rPr lang="en-US" sz="3600" dirty="0"/>
              <a:t> </a:t>
            </a:r>
            <a:r>
              <a:rPr lang="en-US" sz="3600" dirty="0" smtClean="0"/>
              <a:t>are right…”</a:t>
            </a:r>
          </a:p>
          <a:p>
            <a:pPr lvl="1"/>
            <a:r>
              <a:rPr lang="en-US" sz="3600" dirty="0" smtClean="0"/>
              <a:t>B help revise the answer – A is not really talking</a:t>
            </a:r>
            <a:endParaRPr lang="en-US" sz="3600" dirty="0"/>
          </a:p>
        </p:txBody>
      </p:sp>
    </p:spTree>
    <p:extLst>
      <p:ext uri="{BB962C8B-B14F-4D97-AF65-F5344CB8AC3E}">
        <p14:creationId xmlns:p14="http://schemas.microsoft.com/office/powerpoint/2010/main" val="299550328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Tell-Help-</a:t>
            </a:r>
            <a:r>
              <a:rPr lang="en-US" b="1" dirty="0" smtClean="0"/>
              <a:t>Check</a:t>
            </a:r>
            <a:endParaRPr lang="en-US" b="1" dirty="0"/>
          </a:p>
        </p:txBody>
      </p:sp>
      <p:sp>
        <p:nvSpPr>
          <p:cNvPr id="3" name="Content Placeholder 2"/>
          <p:cNvSpPr>
            <a:spLocks noGrp="1"/>
          </p:cNvSpPr>
          <p:nvPr>
            <p:ph idx="1"/>
          </p:nvPr>
        </p:nvSpPr>
        <p:spPr/>
        <p:txBody>
          <a:bodyPr/>
          <a:lstStyle/>
          <a:p>
            <a:r>
              <a:rPr lang="en-US" sz="4400" dirty="0" smtClean="0"/>
              <a:t>Check:</a:t>
            </a:r>
          </a:p>
          <a:p>
            <a:pPr lvl="1"/>
            <a:r>
              <a:rPr lang="en-US" sz="3600" dirty="0" smtClean="0"/>
              <a:t>A and B </a:t>
            </a:r>
            <a:r>
              <a:rPr lang="en-US" sz="3600" b="1" dirty="0" smtClean="0"/>
              <a:t>check their own answers </a:t>
            </a:r>
            <a:r>
              <a:rPr lang="en-US" sz="3600" dirty="0" smtClean="0"/>
              <a:t>by consulting an outside source.</a:t>
            </a:r>
          </a:p>
          <a:p>
            <a:pPr lvl="1"/>
            <a:r>
              <a:rPr lang="en-US" sz="3600" dirty="0" smtClean="0"/>
              <a:t>Put the correct response in their permanent record (notes)</a:t>
            </a:r>
            <a:endParaRPr lang="en-US" sz="3600" dirty="0"/>
          </a:p>
        </p:txBody>
      </p:sp>
    </p:spTree>
    <p:extLst>
      <p:ext uri="{BB962C8B-B14F-4D97-AF65-F5344CB8AC3E}">
        <p14:creationId xmlns:p14="http://schemas.microsoft.com/office/powerpoint/2010/main" val="237457856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Assignment</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Using the form provided </a:t>
            </a:r>
            <a:r>
              <a:rPr lang="en-US" dirty="0"/>
              <a:t>identify essential learning goals for students in your class or grade. What are you willing to guarantee that your students are going to have when they leave this class or grade level? If a parent asked what will my child learned in your class what would you say?</a:t>
            </a:r>
          </a:p>
          <a:p>
            <a:r>
              <a:rPr lang="en-US" dirty="0"/>
              <a:t>What is it that you promise your students will learn?  Focus your list on content and skills, not on student behavior or dispositions.  Focus on the “What” and not the “How.”</a:t>
            </a:r>
          </a:p>
          <a:p>
            <a:endParaRPr lang="en-US" dirty="0"/>
          </a:p>
        </p:txBody>
      </p:sp>
    </p:spTree>
    <p:extLst>
      <p:ext uri="{BB962C8B-B14F-4D97-AF65-F5344CB8AC3E}">
        <p14:creationId xmlns:p14="http://schemas.microsoft.com/office/powerpoint/2010/main" val="184933350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Sessions</a:t>
            </a:r>
            <a:endParaRPr lang="en-US" dirty="0"/>
          </a:p>
        </p:txBody>
      </p:sp>
      <p:sp>
        <p:nvSpPr>
          <p:cNvPr id="3" name="Content Placeholder 2"/>
          <p:cNvSpPr>
            <a:spLocks noGrp="1"/>
          </p:cNvSpPr>
          <p:nvPr>
            <p:ph idx="1"/>
          </p:nvPr>
        </p:nvSpPr>
        <p:spPr/>
        <p:txBody>
          <a:bodyPr/>
          <a:lstStyle/>
          <a:p>
            <a:r>
              <a:rPr lang="en-US" dirty="0" smtClean="0"/>
              <a:t>Today: Overview of Essentials and Scales</a:t>
            </a:r>
          </a:p>
          <a:p>
            <a:r>
              <a:rPr lang="en-US" b="1" dirty="0" smtClean="0"/>
              <a:t>November 16 late start: Work on Essentials</a:t>
            </a:r>
          </a:p>
          <a:p>
            <a:r>
              <a:rPr lang="en-US" dirty="0" smtClean="0"/>
              <a:t>January 4: Complete Essentials Draft</a:t>
            </a:r>
          </a:p>
          <a:p>
            <a:r>
              <a:rPr lang="en-US" dirty="0" smtClean="0"/>
              <a:t>February 15 late start: Training on Scales for Essentials</a:t>
            </a:r>
          </a:p>
          <a:p>
            <a:r>
              <a:rPr lang="en-US" dirty="0" smtClean="0"/>
              <a:t>March 11: Complete Scales</a:t>
            </a:r>
            <a:endParaRPr lang="en-US" dirty="0"/>
          </a:p>
        </p:txBody>
      </p:sp>
    </p:spTree>
    <p:extLst>
      <p:ext uri="{BB962C8B-B14F-4D97-AF65-F5344CB8AC3E}">
        <p14:creationId xmlns:p14="http://schemas.microsoft.com/office/powerpoint/2010/main" val="22322137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3200400" y="2325688"/>
            <a:ext cx="3352800" cy="701675"/>
          </a:xfrm>
          <a:prstGeom prst="rect">
            <a:avLst/>
          </a:prstGeom>
          <a:solidFill>
            <a:srgbClr val="009900"/>
          </a:solidFill>
          <a:ln>
            <a:noFill/>
          </a:ln>
        </p:spPr>
        <p:txBody>
          <a:bodyPr>
            <a:prstTxWarp prst="textNoShape">
              <a:avLst/>
            </a:prstTxWarp>
            <a:spAutoFit/>
          </a:bodyPr>
          <a:lstStyle/>
          <a:p>
            <a:pPr algn="ctr">
              <a:defRPr/>
            </a:pPr>
            <a:r>
              <a:rPr lang="en-US" sz="2000">
                <a:solidFill>
                  <a:schemeClr val="bg1"/>
                </a:solidFill>
                <a:effectLst>
                  <a:outerShdw blurRad="38100" dist="38100" dir="2700000" algn="tl">
                    <a:srgbClr val="000000"/>
                  </a:outerShdw>
                </a:effectLst>
                <a:latin typeface="Calibri" charset="0"/>
                <a:ea typeface="ＭＳ Ｐゴシック" charset="-128"/>
                <a:cs typeface="ＭＳ Ｐゴシック" charset="-128"/>
              </a:rPr>
              <a:t>Learning Goals and Feedback</a:t>
            </a:r>
          </a:p>
          <a:p>
            <a:pPr algn="ctr">
              <a:defRPr/>
            </a:pPr>
            <a:r>
              <a:rPr lang="en-US" sz="2000">
                <a:solidFill>
                  <a:schemeClr val="bg1"/>
                </a:solidFill>
                <a:effectLst>
                  <a:outerShdw blurRad="38100" dist="38100" dir="2700000" algn="tl">
                    <a:srgbClr val="000000"/>
                  </a:outerShdw>
                </a:effectLst>
                <a:latin typeface="Calibri" charset="0"/>
                <a:ea typeface="ＭＳ Ｐゴシック" charset="-128"/>
                <a:cs typeface="ＭＳ Ｐゴシック" charset="-128"/>
              </a:rPr>
              <a:t>Rules and Procedures</a:t>
            </a:r>
          </a:p>
        </p:txBody>
      </p:sp>
      <p:sp>
        <p:nvSpPr>
          <p:cNvPr id="10" name="TextBox 9"/>
          <p:cNvSpPr txBox="1">
            <a:spLocks noChangeArrowheads="1"/>
          </p:cNvSpPr>
          <p:nvPr/>
        </p:nvSpPr>
        <p:spPr bwMode="auto">
          <a:xfrm>
            <a:off x="2819400" y="1905000"/>
            <a:ext cx="3962400" cy="485775"/>
          </a:xfrm>
          <a:prstGeom prst="rect">
            <a:avLst/>
          </a:prstGeom>
          <a:solidFill>
            <a:srgbClr val="009900"/>
          </a:solidFill>
          <a:ln w="28575">
            <a:solidFill>
              <a:schemeClr val="tx1"/>
            </a:solidFill>
            <a:miter lim="800000"/>
            <a:headEnd/>
            <a:tailEnd/>
          </a:ln>
        </p:spPr>
        <p:txBody>
          <a:bodyPr>
            <a:prstTxWarp prst="textNoShape">
              <a:avLst/>
            </a:prstTxWarp>
            <a:spAutoFit/>
          </a:bodyPr>
          <a:lstStyle/>
          <a:p>
            <a:pPr algn="ctr">
              <a:spcBef>
                <a:spcPct val="50000"/>
              </a:spcBef>
            </a:pPr>
            <a:r>
              <a:rPr lang="en-US" b="1">
                <a:solidFill>
                  <a:schemeClr val="bg1"/>
                </a:solidFill>
                <a:latin typeface="Calibri" charset="0"/>
                <a:ea typeface="ＭＳ Ｐゴシック" charset="-128"/>
                <a:cs typeface="ＭＳ Ｐゴシック" charset="-128"/>
              </a:rPr>
              <a:t> INVOLVES ROUTINES</a:t>
            </a:r>
          </a:p>
        </p:txBody>
      </p:sp>
      <p:sp>
        <p:nvSpPr>
          <p:cNvPr id="80909" name="TextBox 14"/>
          <p:cNvSpPr txBox="1">
            <a:spLocks noChangeArrowheads="1"/>
          </p:cNvSpPr>
          <p:nvPr/>
        </p:nvSpPr>
        <p:spPr bwMode="auto">
          <a:xfrm>
            <a:off x="2971800" y="533400"/>
            <a:ext cx="3200400" cy="860425"/>
          </a:xfrm>
          <a:prstGeom prst="rect">
            <a:avLst/>
          </a:prstGeom>
          <a:solidFill>
            <a:srgbClr val="CC3300"/>
          </a:solidFill>
          <a:ln w="38100">
            <a:solidFill>
              <a:schemeClr val="tx2"/>
            </a:solidFill>
            <a:miter lim="800000"/>
            <a:headEnd/>
            <a:tailEnd/>
          </a:ln>
        </p:spPr>
        <p:txBody>
          <a:bodyPr>
            <a:prstTxWarp prst="textNoShape">
              <a:avLst/>
            </a:prstTxWarp>
            <a:spAutoFit/>
          </a:bodyPr>
          <a:lstStyle/>
          <a:p>
            <a:pPr algn="ctr">
              <a:spcBef>
                <a:spcPct val="50000"/>
              </a:spcBef>
            </a:pPr>
            <a:r>
              <a:rPr lang="en-US" b="1">
                <a:solidFill>
                  <a:schemeClr val="bg1"/>
                </a:solidFill>
                <a:latin typeface="Calibri" charset="0"/>
                <a:ea typeface="ＭＳ Ｐゴシック" charset="-128"/>
                <a:cs typeface="ＭＳ Ｐゴシック" charset="-128"/>
              </a:rPr>
              <a:t> ENACTED ON THE SPOT</a:t>
            </a:r>
          </a:p>
        </p:txBody>
      </p:sp>
      <p:grpSp>
        <p:nvGrpSpPr>
          <p:cNvPr id="2" name="Group 27"/>
          <p:cNvGrpSpPr>
            <a:grpSpLocks/>
          </p:cNvGrpSpPr>
          <p:nvPr/>
        </p:nvGrpSpPr>
        <p:grpSpPr bwMode="auto">
          <a:xfrm>
            <a:off x="1355725" y="1143000"/>
            <a:ext cx="6645275" cy="5056188"/>
            <a:chOff x="1051689" y="1828759"/>
            <a:chExt cx="6644511" cy="5056844"/>
          </a:xfrm>
        </p:grpSpPr>
        <p:sp>
          <p:nvSpPr>
            <p:cNvPr id="13" name="TextBox 12"/>
            <p:cNvSpPr txBox="1"/>
            <p:nvPr/>
          </p:nvSpPr>
          <p:spPr bwMode="auto">
            <a:xfrm>
              <a:off x="1067562" y="1828759"/>
              <a:ext cx="6628638" cy="396926"/>
            </a:xfrm>
            <a:prstGeom prst="rect">
              <a:avLst/>
            </a:prstGeom>
            <a:solidFill>
              <a:srgbClr val="CC0000"/>
            </a:solidFill>
          </p:spPr>
          <p:txBody>
            <a:bodyPr>
              <a:prstTxWarp prst="textNoShape">
                <a:avLst/>
              </a:prstTxWarp>
              <a:spAutoFit/>
            </a:bodyPr>
            <a:lstStyle/>
            <a:p>
              <a:pPr algn="ctr">
                <a:defRPr/>
              </a:pPr>
              <a:r>
                <a:rPr lang="en-US" sz="2000">
                  <a:solidFill>
                    <a:schemeClr val="bg1"/>
                  </a:solidFill>
                  <a:effectLst>
                    <a:outerShdw blurRad="38100" dist="38100" dir="2700000" algn="tl">
                      <a:srgbClr val="000000"/>
                    </a:outerShdw>
                  </a:effectLst>
                  <a:latin typeface="Calibri" charset="0"/>
                  <a:ea typeface="ＭＳ Ｐゴシック" charset="-128"/>
                  <a:cs typeface="ＭＳ Ｐゴシック" charset="-128"/>
                </a:rPr>
                <a:t>Student Engagement</a:t>
              </a:r>
            </a:p>
          </p:txBody>
        </p:sp>
        <p:sp>
          <p:nvSpPr>
            <p:cNvPr id="14" name="TextBox 13"/>
            <p:cNvSpPr txBox="1"/>
            <p:nvPr/>
          </p:nvSpPr>
          <p:spPr bwMode="auto">
            <a:xfrm>
              <a:off x="1067562" y="6488677"/>
              <a:ext cx="6628638" cy="396926"/>
            </a:xfrm>
            <a:prstGeom prst="rect">
              <a:avLst/>
            </a:prstGeom>
            <a:solidFill>
              <a:srgbClr val="CC0000"/>
            </a:solidFill>
          </p:spPr>
          <p:txBody>
            <a:bodyPr>
              <a:prstTxWarp prst="textNoShape">
                <a:avLst/>
              </a:prstTxWarp>
              <a:spAutoFit/>
            </a:bodyPr>
            <a:lstStyle/>
            <a:p>
              <a:pPr algn="ctr">
                <a:defRPr/>
              </a:pPr>
              <a:r>
                <a:rPr lang="en-US" sz="2000">
                  <a:solidFill>
                    <a:schemeClr val="bg1"/>
                  </a:solidFill>
                  <a:effectLst>
                    <a:outerShdw blurRad="38100" dist="38100" dir="2700000" algn="tl">
                      <a:srgbClr val="000000"/>
                    </a:outerShdw>
                  </a:effectLst>
                  <a:latin typeface="Calibri" charset="0"/>
                  <a:ea typeface="ＭＳ Ｐゴシック" charset="-128"/>
                  <a:cs typeface="ＭＳ Ｐゴシック" charset="-128"/>
                </a:rPr>
                <a:t>High Expectations</a:t>
              </a:r>
            </a:p>
          </p:txBody>
        </p:sp>
        <p:sp>
          <p:nvSpPr>
            <p:cNvPr id="15" name="TextBox 14"/>
            <p:cNvSpPr txBox="1"/>
            <p:nvPr/>
          </p:nvSpPr>
          <p:spPr bwMode="auto">
            <a:xfrm rot="16200000">
              <a:off x="-1188612" y="4111929"/>
              <a:ext cx="4877433" cy="396829"/>
            </a:xfrm>
            <a:prstGeom prst="rect">
              <a:avLst/>
            </a:prstGeom>
            <a:solidFill>
              <a:srgbClr val="CC0000"/>
            </a:solidFill>
          </p:spPr>
          <p:txBody>
            <a:bodyPr>
              <a:prstTxWarp prst="textNoShape">
                <a:avLst/>
              </a:prstTxWarp>
              <a:spAutoFit/>
            </a:bodyPr>
            <a:lstStyle/>
            <a:p>
              <a:pPr algn="ctr">
                <a:defRPr/>
              </a:pPr>
              <a:r>
                <a:rPr lang="en-US" sz="2000">
                  <a:effectLst>
                    <a:outerShdw blurRad="38100" dist="38100" dir="2700000" algn="tl">
                      <a:srgbClr val="FFFFFF"/>
                    </a:outerShdw>
                  </a:effectLst>
                  <a:latin typeface="Calibri" charset="0"/>
                  <a:ea typeface="ＭＳ Ｐゴシック" charset="-128"/>
                  <a:cs typeface="ＭＳ Ｐゴシック" charset="-128"/>
                </a:rPr>
                <a:t>    </a:t>
              </a:r>
              <a:r>
                <a:rPr lang="en-US" sz="2000">
                  <a:solidFill>
                    <a:schemeClr val="bg1"/>
                  </a:solidFill>
                  <a:effectLst>
                    <a:outerShdw blurRad="38100" dist="38100" dir="2700000" algn="tl">
                      <a:srgbClr val="000000"/>
                    </a:outerShdw>
                  </a:effectLst>
                  <a:latin typeface="Calibri" charset="0"/>
                  <a:ea typeface="ＭＳ Ｐゴシック" charset="-128"/>
                  <a:cs typeface="ＭＳ Ｐゴシック" charset="-128"/>
                </a:rPr>
                <a:t>Teacher/Student Relationships</a:t>
              </a:r>
            </a:p>
          </p:txBody>
        </p:sp>
        <p:sp>
          <p:nvSpPr>
            <p:cNvPr id="16" name="TextBox 15"/>
            <p:cNvSpPr txBox="1"/>
            <p:nvPr/>
          </p:nvSpPr>
          <p:spPr bwMode="auto">
            <a:xfrm rot="5400000">
              <a:off x="5209902" y="4372313"/>
              <a:ext cx="4572593" cy="396829"/>
            </a:xfrm>
            <a:prstGeom prst="rect">
              <a:avLst/>
            </a:prstGeom>
            <a:solidFill>
              <a:srgbClr val="CC0000"/>
            </a:solidFill>
          </p:spPr>
          <p:txBody>
            <a:bodyPr>
              <a:prstTxWarp prst="textNoShape">
                <a:avLst/>
              </a:prstTxWarp>
              <a:spAutoFit/>
            </a:bodyPr>
            <a:lstStyle/>
            <a:p>
              <a:pPr algn="ctr">
                <a:defRPr/>
              </a:pPr>
              <a:r>
                <a:rPr lang="en-US" sz="2000">
                  <a:solidFill>
                    <a:schemeClr val="bg1"/>
                  </a:solidFill>
                  <a:effectLst>
                    <a:outerShdw blurRad="38100" dist="38100" dir="2700000" algn="tl">
                      <a:srgbClr val="000000"/>
                    </a:outerShdw>
                  </a:effectLst>
                  <a:latin typeface="Calibri" charset="0"/>
                  <a:ea typeface="ＭＳ Ｐゴシック" charset="-128"/>
                  <a:cs typeface="ＭＳ Ｐゴシック" charset="-128"/>
                </a:rPr>
                <a:t>Adherence to Rules and Procedures</a:t>
              </a:r>
            </a:p>
          </p:txBody>
        </p:sp>
      </p:grpSp>
      <p:sp>
        <p:nvSpPr>
          <p:cNvPr id="18" name="TextBox 17"/>
          <p:cNvSpPr txBox="1"/>
          <p:nvPr/>
        </p:nvSpPr>
        <p:spPr>
          <a:xfrm>
            <a:off x="5638800" y="4546600"/>
            <a:ext cx="1524000" cy="825500"/>
          </a:xfrm>
          <a:prstGeom prst="rect">
            <a:avLst/>
          </a:prstGeom>
          <a:solidFill>
            <a:schemeClr val="bg1">
              <a:lumMod val="20000"/>
              <a:lumOff val="80000"/>
            </a:schemeClr>
          </a:solidFill>
          <a:ln>
            <a:noFill/>
          </a:ln>
        </p:spPr>
        <p:txBody>
          <a:bodyPr>
            <a:prstTxWarp prst="textNoShape">
              <a:avLst/>
            </a:prstTxWarp>
            <a:spAutoFit/>
          </a:bodyPr>
          <a:lstStyle/>
          <a:p>
            <a:pPr algn="ctr">
              <a:defRPr/>
            </a:pPr>
            <a:r>
              <a:rPr lang="en-US" sz="1600">
                <a:latin typeface="Calibri" charset="0"/>
                <a:ea typeface="ＭＳ Ｐゴシック" charset="-128"/>
                <a:cs typeface="ＭＳ Ｐゴシック" charset="-128"/>
              </a:rPr>
              <a:t>Generating/ Testing Hypotheses</a:t>
            </a:r>
          </a:p>
        </p:txBody>
      </p:sp>
      <p:sp>
        <p:nvSpPr>
          <p:cNvPr id="19" name="TextBox 18"/>
          <p:cNvSpPr txBox="1"/>
          <p:nvPr/>
        </p:nvSpPr>
        <p:spPr>
          <a:xfrm>
            <a:off x="3962400" y="4572000"/>
            <a:ext cx="1371600" cy="915988"/>
          </a:xfrm>
          <a:prstGeom prst="rect">
            <a:avLst/>
          </a:prstGeom>
          <a:solidFill>
            <a:schemeClr val="bg1">
              <a:lumMod val="20000"/>
              <a:lumOff val="80000"/>
            </a:schemeClr>
          </a:solidFill>
          <a:ln>
            <a:noFill/>
          </a:ln>
        </p:spPr>
        <p:txBody>
          <a:bodyPr>
            <a:prstTxWarp prst="textNoShape">
              <a:avLst/>
            </a:prstTxWarp>
            <a:spAutoFit/>
          </a:bodyPr>
          <a:lstStyle/>
          <a:p>
            <a:pPr algn="ctr">
              <a:defRPr/>
            </a:pPr>
            <a:r>
              <a:rPr lang="en-US" sz="1800">
                <a:latin typeface="Calibri" charset="0"/>
                <a:ea typeface="ＭＳ Ｐゴシック" charset="-128"/>
                <a:cs typeface="ＭＳ Ｐゴシック" charset="-128"/>
              </a:rPr>
              <a:t>Practicing and Deepening</a:t>
            </a:r>
          </a:p>
        </p:txBody>
      </p:sp>
      <p:sp>
        <p:nvSpPr>
          <p:cNvPr id="20" name="TextBox 19"/>
          <p:cNvSpPr txBox="1"/>
          <p:nvPr/>
        </p:nvSpPr>
        <p:spPr>
          <a:xfrm>
            <a:off x="1828800" y="4495800"/>
            <a:ext cx="1828800" cy="581025"/>
          </a:xfrm>
          <a:prstGeom prst="rect">
            <a:avLst/>
          </a:prstGeom>
          <a:solidFill>
            <a:schemeClr val="bg1">
              <a:lumMod val="20000"/>
              <a:lumOff val="80000"/>
            </a:schemeClr>
          </a:solidFill>
          <a:ln>
            <a:noFill/>
          </a:ln>
        </p:spPr>
        <p:txBody>
          <a:bodyPr>
            <a:prstTxWarp prst="textNoShape">
              <a:avLst/>
            </a:prstTxWarp>
            <a:spAutoFit/>
          </a:bodyPr>
          <a:lstStyle/>
          <a:p>
            <a:pPr algn="ctr">
              <a:defRPr/>
            </a:pPr>
            <a:r>
              <a:rPr lang="en-US" sz="1600">
                <a:latin typeface="Calibri" charset="0"/>
                <a:ea typeface="ＭＳ Ｐゴシック" charset="-128"/>
                <a:cs typeface="ＭＳ Ｐゴシック" charset="-128"/>
              </a:rPr>
              <a:t>Interacting With New Knowledge</a:t>
            </a:r>
          </a:p>
        </p:txBody>
      </p:sp>
      <p:cxnSp>
        <p:nvCxnSpPr>
          <p:cNvPr id="21" name="Straight Arrow Connector 20"/>
          <p:cNvCxnSpPr/>
          <p:nvPr/>
        </p:nvCxnSpPr>
        <p:spPr>
          <a:xfrm>
            <a:off x="5410200" y="4114800"/>
            <a:ext cx="685800" cy="3810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rot="5400000">
            <a:off x="4419600" y="4191000"/>
            <a:ext cx="6096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0907" name="TextBox 19"/>
          <p:cNvSpPr txBox="1">
            <a:spLocks noChangeArrowheads="1"/>
          </p:cNvSpPr>
          <p:nvPr/>
        </p:nvSpPr>
        <p:spPr bwMode="auto">
          <a:xfrm>
            <a:off x="1219200" y="0"/>
            <a:ext cx="6553200" cy="1004888"/>
          </a:xfrm>
          <a:prstGeom prst="rect">
            <a:avLst/>
          </a:prstGeom>
          <a:noFill/>
          <a:ln w="9525">
            <a:noFill/>
            <a:miter lim="800000"/>
            <a:headEnd/>
            <a:tailEnd/>
          </a:ln>
        </p:spPr>
        <p:txBody>
          <a:bodyPr>
            <a:prstTxWarp prst="textNoShape">
              <a:avLst/>
            </a:prstTxWarp>
            <a:spAutoFit/>
          </a:bodyPr>
          <a:lstStyle/>
          <a:p>
            <a:pPr algn="ctr">
              <a:spcBef>
                <a:spcPct val="50000"/>
              </a:spcBef>
            </a:pPr>
            <a:r>
              <a:rPr lang="en-US" b="1">
                <a:latin typeface="Calibri" charset="0"/>
                <a:ea typeface="ＭＳ Ｐゴシック" charset="-128"/>
                <a:cs typeface="ＭＳ Ｐゴシック" charset="-128"/>
              </a:rPr>
              <a:t>The Art and Science of Teaching</a:t>
            </a:r>
          </a:p>
          <a:p>
            <a:pPr algn="ctr">
              <a:spcBef>
                <a:spcPct val="50000"/>
              </a:spcBef>
            </a:pPr>
            <a:endParaRPr lang="en-US">
              <a:latin typeface="Calibri" charset="0"/>
              <a:ea typeface="ＭＳ Ｐゴシック" charset="-128"/>
              <a:cs typeface="ＭＳ Ｐゴシック" charset="-128"/>
            </a:endParaRPr>
          </a:p>
        </p:txBody>
      </p:sp>
      <p:cxnSp>
        <p:nvCxnSpPr>
          <p:cNvPr id="17" name="Straight Arrow Connector 16"/>
          <p:cNvCxnSpPr>
            <a:cxnSpLocks noChangeShapeType="1"/>
          </p:cNvCxnSpPr>
          <p:nvPr/>
        </p:nvCxnSpPr>
        <p:spPr bwMode="auto">
          <a:xfrm rot="10800000" flipV="1">
            <a:off x="2971800" y="3962400"/>
            <a:ext cx="1371600" cy="533400"/>
          </a:xfrm>
          <a:prstGeom prst="straightConnector1">
            <a:avLst/>
          </a:prstGeom>
          <a:noFill/>
          <a:ln w="9525">
            <a:solidFill>
              <a:schemeClr val="tx1"/>
            </a:solidFill>
            <a:round/>
            <a:headEnd/>
            <a:tailEnd type="arrow" w="med" len="med"/>
          </a:ln>
        </p:spPr>
      </p:cxnSp>
      <p:sp>
        <p:nvSpPr>
          <p:cNvPr id="23" name="TextBox 22"/>
          <p:cNvSpPr txBox="1"/>
          <p:nvPr/>
        </p:nvSpPr>
        <p:spPr>
          <a:xfrm>
            <a:off x="2743200" y="3284538"/>
            <a:ext cx="4038600" cy="850900"/>
          </a:xfrm>
          <a:prstGeom prst="rect">
            <a:avLst/>
          </a:prstGeom>
          <a:solidFill>
            <a:schemeClr val="bg1">
              <a:lumMod val="20000"/>
              <a:lumOff val="80000"/>
            </a:schemeClr>
          </a:solidFill>
          <a:ln w="28575">
            <a:solidFill>
              <a:schemeClr val="tx1"/>
            </a:solidFill>
            <a:prstDash val="solid"/>
          </a:ln>
        </p:spPr>
        <p:txBody>
          <a:bodyPr>
            <a:prstTxWarp prst="textNoShape">
              <a:avLst/>
            </a:prstTxWarp>
            <a:spAutoFit/>
          </a:bodyPr>
          <a:lstStyle/>
          <a:p>
            <a:pPr algn="ctr">
              <a:defRPr/>
            </a:pPr>
            <a:r>
              <a:rPr lang="en-US" b="1">
                <a:latin typeface="Calibri" charset="0"/>
                <a:ea typeface="ＭＳ Ｐゴシック" charset="-128"/>
                <a:cs typeface="ＭＳ Ｐゴシック" charset="-128"/>
              </a:rPr>
              <a:t>ADDRESSES CONTENT IN SPECIFIC WAYS</a:t>
            </a:r>
          </a:p>
        </p:txBody>
      </p:sp>
      <p:sp>
        <p:nvSpPr>
          <p:cNvPr id="24" name="Rectangle 23"/>
          <p:cNvSpPr/>
          <p:nvPr/>
        </p:nvSpPr>
        <p:spPr>
          <a:xfrm>
            <a:off x="7391400" y="228600"/>
            <a:ext cx="903312" cy="461665"/>
          </a:xfrm>
          <a:prstGeom prst="rect">
            <a:avLst/>
          </a:prstGeom>
        </p:spPr>
        <p:txBody>
          <a:bodyPr wrap="none">
            <a:spAutoFit/>
          </a:bodyPr>
          <a:lstStyle/>
          <a:p>
            <a:r>
              <a:rPr lang="en-US" dirty="0" smtClean="0"/>
              <a:t>Pg. 5</a:t>
            </a:r>
            <a:endParaRPr lang="en-US" dirty="0"/>
          </a:p>
        </p:txBody>
      </p:sp>
    </p:spTree>
    <p:extLst>
      <p:ext uri="{BB962C8B-B14F-4D97-AF65-F5344CB8AC3E}">
        <p14:creationId xmlns:p14="http://schemas.microsoft.com/office/powerpoint/2010/main" val="21277412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up)">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up)">
                                      <p:cBhvr>
                                        <p:cTn id="15" dur="500"/>
                                        <p:tgtEl>
                                          <p:spTgt spid="23"/>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nodeType="click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wipe(up)">
                                      <p:cBhvr>
                                        <p:cTn id="20" dur="500"/>
                                        <p:tgtEl>
                                          <p:spTgt spid="17"/>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wipe(up)">
                                      <p:cBhvr>
                                        <p:cTn id="23" dur="500"/>
                                        <p:tgtEl>
                                          <p:spTgt spid="20"/>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1" fill="hold" nodeType="click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wipe(up)">
                                      <p:cBhvr>
                                        <p:cTn id="28" dur="500"/>
                                        <p:tgtEl>
                                          <p:spTgt spid="22"/>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up)">
                                      <p:cBhvr>
                                        <p:cTn id="31" dur="500"/>
                                        <p:tgtEl>
                                          <p:spTgt spid="19"/>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1" fill="hold" nodeType="click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up)">
                                      <p:cBhvr>
                                        <p:cTn id="36" dur="500"/>
                                        <p:tgtEl>
                                          <p:spTgt spid="21"/>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up)">
                                      <p:cBhvr>
                                        <p:cTn id="39" dur="500"/>
                                        <p:tgtEl>
                                          <p:spTgt spid="18"/>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1" fill="hold" grpId="0" nodeType="clickEffect">
                                  <p:stCondLst>
                                    <p:cond delay="0"/>
                                  </p:stCondLst>
                                  <p:childTnLst>
                                    <p:set>
                                      <p:cBhvr>
                                        <p:cTn id="43" dur="1" fill="hold">
                                          <p:stCondLst>
                                            <p:cond delay="0"/>
                                          </p:stCondLst>
                                        </p:cTn>
                                        <p:tgtEl>
                                          <p:spTgt spid="80909"/>
                                        </p:tgtEl>
                                        <p:attrNameLst>
                                          <p:attrName>style.visibility</p:attrName>
                                        </p:attrNameLst>
                                      </p:cBhvr>
                                      <p:to>
                                        <p:strVal val="visible"/>
                                      </p:to>
                                    </p:set>
                                    <p:animEffect transition="in" filter="wipe(up)">
                                      <p:cBhvr>
                                        <p:cTn id="44" dur="500"/>
                                        <p:tgtEl>
                                          <p:spTgt spid="80909"/>
                                        </p:tgtEl>
                                      </p:cBhvr>
                                    </p:animEffect>
                                  </p:childTnLst>
                                </p:cTn>
                              </p:par>
                            </p:childTnLst>
                          </p:cTn>
                        </p:par>
                        <p:par>
                          <p:cTn id="45" fill="hold">
                            <p:stCondLst>
                              <p:cond delay="500"/>
                            </p:stCondLst>
                            <p:childTnLst>
                              <p:par>
                                <p:cTn id="46" presetID="20" presetClass="entr" presetSubtype="0" fill="hold" nodeType="afterEffect">
                                  <p:stCondLst>
                                    <p:cond delay="0"/>
                                  </p:stCondLst>
                                  <p:childTnLst>
                                    <p:set>
                                      <p:cBhvr>
                                        <p:cTn id="47" dur="1" fill="hold">
                                          <p:stCondLst>
                                            <p:cond delay="0"/>
                                          </p:stCondLst>
                                        </p:cTn>
                                        <p:tgtEl>
                                          <p:spTgt spid="2"/>
                                        </p:tgtEl>
                                        <p:attrNameLst>
                                          <p:attrName>style.visibility</p:attrName>
                                        </p:attrNameLst>
                                      </p:cBhvr>
                                      <p:to>
                                        <p:strVal val="visible"/>
                                      </p:to>
                                    </p:set>
                                    <p:animEffect transition="in" filter="wedge">
                                      <p:cBhvr>
                                        <p:cTn id="48"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80909" grpId="0" animBg="1"/>
      <p:bldP spid="18" grpId="0" animBg="1"/>
      <p:bldP spid="19" grpId="0" animBg="1"/>
      <p:bldP spid="20" grpId="0" animBg="1"/>
      <p:bldP spid="2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895600" y="3011488"/>
            <a:ext cx="3352800" cy="1016000"/>
          </a:xfrm>
          <a:prstGeom prst="rect">
            <a:avLst/>
          </a:prstGeom>
          <a:solidFill>
            <a:srgbClr val="009900"/>
          </a:solidFill>
          <a:ln>
            <a:solidFill>
              <a:schemeClr val="bg1"/>
            </a:solidFill>
          </a:ln>
        </p:spPr>
        <p:txBody>
          <a:bodyPr>
            <a:spAutoFit/>
          </a:bodyPr>
          <a:lstStyle/>
          <a:p>
            <a:pPr algn="ctr" fontAlgn="auto">
              <a:spcBef>
                <a:spcPts val="0"/>
              </a:spcBef>
              <a:spcAft>
                <a:spcPts val="0"/>
              </a:spcAft>
              <a:defRPr/>
            </a:pPr>
            <a:r>
              <a:rPr lang="en-US" sz="2000" dirty="0">
                <a:solidFill>
                  <a:schemeClr val="bg1"/>
                </a:solidFill>
                <a:effectLst>
                  <a:outerShdw blurRad="38100" dist="38100" dir="2700000" algn="tl">
                    <a:srgbClr val="000000">
                      <a:alpha val="43137"/>
                    </a:srgbClr>
                  </a:outerShdw>
                </a:effectLst>
                <a:latin typeface="+mn-lt"/>
                <a:ea typeface="+mn-ea"/>
                <a:cs typeface="+mn-cs"/>
              </a:rPr>
              <a:t>Learning Goals and Feedback</a:t>
            </a:r>
          </a:p>
          <a:p>
            <a:pPr algn="ctr" fontAlgn="auto">
              <a:spcBef>
                <a:spcPts val="0"/>
              </a:spcBef>
              <a:spcAft>
                <a:spcPts val="0"/>
              </a:spcAft>
              <a:defRPr/>
            </a:pPr>
            <a:r>
              <a:rPr lang="en-US" sz="2000" dirty="0">
                <a:solidFill>
                  <a:schemeClr val="bg1"/>
                </a:solidFill>
                <a:effectLst>
                  <a:outerShdw blurRad="38100" dist="38100" dir="2700000" algn="tl">
                    <a:srgbClr val="000000">
                      <a:alpha val="43137"/>
                    </a:srgbClr>
                  </a:outerShdw>
                </a:effectLst>
                <a:latin typeface="+mn-lt"/>
                <a:ea typeface="+mn-ea"/>
                <a:cs typeface="+mn-cs"/>
              </a:rPr>
              <a:t>Rules and Procedures</a:t>
            </a:r>
          </a:p>
        </p:txBody>
      </p:sp>
      <p:sp>
        <p:nvSpPr>
          <p:cNvPr id="10" name="TextBox 9"/>
          <p:cNvSpPr txBox="1">
            <a:spLocks noChangeArrowheads="1"/>
          </p:cNvSpPr>
          <p:nvPr/>
        </p:nvSpPr>
        <p:spPr bwMode="auto">
          <a:xfrm>
            <a:off x="2514600" y="2590800"/>
            <a:ext cx="3962400" cy="485775"/>
          </a:xfrm>
          <a:prstGeom prst="rect">
            <a:avLst/>
          </a:prstGeom>
          <a:solidFill>
            <a:srgbClr val="009900"/>
          </a:solidFill>
          <a:ln w="28575">
            <a:solidFill>
              <a:schemeClr val="bg1"/>
            </a:solidFill>
            <a:miter lim="800000"/>
            <a:headEnd/>
            <a:tailEnd/>
          </a:ln>
        </p:spPr>
        <p:txBody>
          <a:bodyPr>
            <a:prstTxWarp prst="textNoShape">
              <a:avLst/>
            </a:prstTxWarp>
            <a:spAutoFit/>
          </a:bodyPr>
          <a:lstStyle/>
          <a:p>
            <a:pPr algn="ctr">
              <a:spcBef>
                <a:spcPct val="50000"/>
              </a:spcBef>
            </a:pPr>
            <a:r>
              <a:rPr lang="en-US" b="1">
                <a:solidFill>
                  <a:schemeClr val="bg1"/>
                </a:solidFill>
                <a:latin typeface="Calibri" charset="0"/>
              </a:rPr>
              <a:t> INVOLVES ROUTINES</a:t>
            </a:r>
          </a:p>
        </p:txBody>
      </p:sp>
      <p:sp>
        <p:nvSpPr>
          <p:cNvPr id="87044" name="TextBox 19"/>
          <p:cNvSpPr txBox="1">
            <a:spLocks noChangeArrowheads="1"/>
          </p:cNvSpPr>
          <p:nvPr/>
        </p:nvSpPr>
        <p:spPr bwMode="auto">
          <a:xfrm>
            <a:off x="1524000" y="0"/>
            <a:ext cx="6553200" cy="1801813"/>
          </a:xfrm>
          <a:prstGeom prst="rect">
            <a:avLst/>
          </a:prstGeom>
          <a:noFill/>
          <a:ln w="9525">
            <a:noFill/>
            <a:miter lim="800000"/>
            <a:headEnd/>
            <a:tailEnd/>
          </a:ln>
        </p:spPr>
        <p:txBody>
          <a:bodyPr>
            <a:prstTxWarp prst="textNoShape">
              <a:avLst/>
            </a:prstTxWarp>
            <a:spAutoFit/>
          </a:bodyPr>
          <a:lstStyle/>
          <a:p>
            <a:pPr algn="ctr">
              <a:spcBef>
                <a:spcPct val="50000"/>
              </a:spcBef>
            </a:pPr>
            <a:r>
              <a:rPr lang="en-US" sz="2800">
                <a:latin typeface="Calibri" charset="0"/>
              </a:rPr>
              <a:t> </a:t>
            </a:r>
          </a:p>
          <a:p>
            <a:pPr algn="ctr">
              <a:spcBef>
                <a:spcPct val="50000"/>
              </a:spcBef>
            </a:pPr>
            <a:r>
              <a:rPr lang="en-US" sz="2800" b="1">
                <a:latin typeface="Calibri" charset="0"/>
              </a:rPr>
              <a:t>The Art and Science of Teaching</a:t>
            </a:r>
          </a:p>
          <a:p>
            <a:pPr algn="ctr">
              <a:spcBef>
                <a:spcPct val="50000"/>
              </a:spcBef>
            </a:pPr>
            <a:endParaRPr lang="en-US" sz="2800">
              <a:latin typeface="Calibri" charset="0"/>
            </a:endParaRPr>
          </a:p>
        </p:txBody>
      </p:sp>
    </p:spTree>
    <p:extLst>
      <p:ext uri="{BB962C8B-B14F-4D97-AF65-F5344CB8AC3E}">
        <p14:creationId xmlns:p14="http://schemas.microsoft.com/office/powerpoint/2010/main" val="10616501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up)">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en-US" i="1" dirty="0" smtClean="0">
                <a:solidFill>
                  <a:schemeClr val="tx2"/>
                </a:solidFill>
                <a:latin typeface="Frutiger LT Std 45 Light" charset="0"/>
                <a:ea typeface="Arial" charset="0"/>
                <a:cs typeface="Arial" charset="0"/>
              </a:rPr>
              <a:t>Design Question One</a:t>
            </a:r>
            <a:r>
              <a:rPr lang="en-US" dirty="0" smtClean="0">
                <a:solidFill>
                  <a:schemeClr val="tx2"/>
                </a:solidFill>
                <a:latin typeface="Frutiger LT Std 45 Light" charset="0"/>
                <a:ea typeface="Arial" charset="0"/>
                <a:cs typeface="Arial" charset="0"/>
              </a:rPr>
              <a:t>: </a:t>
            </a:r>
            <a:br>
              <a:rPr lang="en-US" dirty="0" smtClean="0">
                <a:solidFill>
                  <a:schemeClr val="tx2"/>
                </a:solidFill>
                <a:latin typeface="Frutiger LT Std 45 Light" charset="0"/>
                <a:ea typeface="Arial" charset="0"/>
                <a:cs typeface="Arial" charset="0"/>
              </a:rPr>
            </a:br>
            <a:r>
              <a:rPr lang="en-US" dirty="0" smtClean="0">
                <a:latin typeface="Frutiger LT Std 45 Light" charset="0"/>
                <a:ea typeface="Arial" charset="0"/>
                <a:cs typeface="Arial" charset="0"/>
              </a:rPr>
              <a:t/>
            </a:r>
            <a:br>
              <a:rPr lang="en-US" dirty="0" smtClean="0">
                <a:latin typeface="Frutiger LT Std 45 Light" charset="0"/>
                <a:ea typeface="Arial" charset="0"/>
                <a:cs typeface="Arial" charset="0"/>
              </a:rPr>
            </a:br>
            <a:r>
              <a:rPr lang="en-US" dirty="0" smtClean="0">
                <a:latin typeface="Frutiger LT Std 45 Light" charset="0"/>
                <a:ea typeface="Arial" charset="0"/>
                <a:cs typeface="Arial" charset="0"/>
              </a:rPr>
              <a:t>What will I do to establish and communicate learning goals, track student progress and celebrate success?</a:t>
            </a:r>
          </a:p>
        </p:txBody>
      </p:sp>
    </p:spTree>
    <p:extLst>
      <p:ext uri="{BB962C8B-B14F-4D97-AF65-F5344CB8AC3E}">
        <p14:creationId xmlns:p14="http://schemas.microsoft.com/office/powerpoint/2010/main" val="29079075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852" name="Rectangle 4"/>
          <p:cNvSpPr>
            <a:spLocks noGrp="1" noChangeArrowheads="1"/>
          </p:cNvSpPr>
          <p:nvPr>
            <p:ph type="ctrTitle"/>
          </p:nvPr>
        </p:nvSpPr>
        <p:spPr bwMode="auto">
          <a:xfrm>
            <a:off x="457200" y="762000"/>
            <a:ext cx="7772400" cy="1143000"/>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en-US" b="0" dirty="0">
                <a:solidFill>
                  <a:schemeClr val="tx2"/>
                </a:solidFill>
                <a:latin typeface="Arial" charset="0"/>
                <a:ea typeface="ＭＳ Ｐゴシック" charset="-128"/>
                <a:cs typeface="ＭＳ Ｐゴシック" charset="-128"/>
              </a:rPr>
              <a:t>“You’ve got to think about ‘big things’ while you’re doing small things, so that all the small things go in the right direction.”</a:t>
            </a:r>
            <a:br>
              <a:rPr lang="en-US" b="0" dirty="0">
                <a:solidFill>
                  <a:schemeClr val="tx2"/>
                </a:solidFill>
                <a:latin typeface="Arial" charset="0"/>
                <a:ea typeface="ＭＳ Ｐゴシック" charset="-128"/>
                <a:cs typeface="ＭＳ Ｐゴシック" charset="-128"/>
              </a:rPr>
            </a:br>
            <a:r>
              <a:rPr lang="en-US" b="0" dirty="0">
                <a:solidFill>
                  <a:schemeClr val="tx2"/>
                </a:solidFill>
                <a:latin typeface="Arial" charset="0"/>
                <a:ea typeface="ＭＳ Ｐゴシック" charset="-128"/>
                <a:cs typeface="ＭＳ Ｐゴシック" charset="-128"/>
              </a:rPr>
              <a:t/>
            </a:r>
            <a:br>
              <a:rPr lang="en-US" b="0" dirty="0">
                <a:solidFill>
                  <a:schemeClr val="tx2"/>
                </a:solidFill>
                <a:latin typeface="Arial" charset="0"/>
                <a:ea typeface="ＭＳ Ｐゴシック" charset="-128"/>
                <a:cs typeface="ＭＳ Ｐゴシック" charset="-128"/>
              </a:rPr>
            </a:br>
            <a:r>
              <a:rPr lang="en-US" b="0" dirty="0">
                <a:solidFill>
                  <a:schemeClr val="tx2"/>
                </a:solidFill>
                <a:latin typeface="Arial" charset="0"/>
                <a:ea typeface="ＭＳ Ｐゴシック" charset="-128"/>
                <a:cs typeface="ＭＳ Ｐゴシック" charset="-128"/>
              </a:rPr>
              <a:t>Alvin Toffler</a:t>
            </a:r>
            <a:br>
              <a:rPr lang="en-US" b="0" dirty="0">
                <a:solidFill>
                  <a:schemeClr val="tx2"/>
                </a:solidFill>
                <a:latin typeface="Arial" charset="0"/>
                <a:ea typeface="ＭＳ Ｐゴシック" charset="-128"/>
                <a:cs typeface="ＭＳ Ｐゴシック" charset="-128"/>
              </a:rPr>
            </a:br>
            <a:endParaRPr lang="en-US" b="0" dirty="0">
              <a:solidFill>
                <a:schemeClr val="tx2"/>
              </a:solidFill>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42602089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6"/>
          <p:cNvGrpSpPr>
            <a:grpSpLocks/>
          </p:cNvGrpSpPr>
          <p:nvPr/>
        </p:nvGrpSpPr>
        <p:grpSpPr bwMode="auto">
          <a:xfrm>
            <a:off x="1149350" y="188913"/>
            <a:ext cx="7239000" cy="6324600"/>
            <a:chOff x="1143000" y="188640"/>
            <a:chExt cx="7239000" cy="6324600"/>
          </a:xfrm>
        </p:grpSpPr>
        <p:grpSp>
          <p:nvGrpSpPr>
            <p:cNvPr id="3" name="Group 2"/>
            <p:cNvGrpSpPr>
              <a:grpSpLocks/>
            </p:cNvGrpSpPr>
            <p:nvPr/>
          </p:nvGrpSpPr>
          <p:grpSpPr bwMode="auto">
            <a:xfrm>
              <a:off x="1143000" y="188640"/>
              <a:ext cx="7239000" cy="6324600"/>
              <a:chOff x="816" y="96"/>
              <a:chExt cx="4128" cy="4166"/>
            </a:xfrm>
          </p:grpSpPr>
          <p:sp>
            <p:nvSpPr>
              <p:cNvPr id="121870" name="Oval 3"/>
              <p:cNvSpPr>
                <a:spLocks noChangeArrowheads="1"/>
              </p:cNvSpPr>
              <p:nvPr/>
            </p:nvSpPr>
            <p:spPr bwMode="auto">
              <a:xfrm>
                <a:off x="816" y="96"/>
                <a:ext cx="4128" cy="4166"/>
              </a:xfrm>
              <a:prstGeom prst="ellipse">
                <a:avLst/>
              </a:prstGeom>
              <a:solidFill>
                <a:srgbClr val="FEDBAC"/>
              </a:solidFill>
              <a:ln w="15875">
                <a:solidFill>
                  <a:srgbClr val="000000"/>
                </a:solidFill>
                <a:round/>
                <a:headEnd/>
                <a:tailEnd/>
              </a:ln>
            </p:spPr>
            <p:txBody>
              <a:bodyPr>
                <a:prstTxWarp prst="textNoShape">
                  <a:avLst/>
                </a:prstTxWarp>
              </a:bodyPr>
              <a:lstStyle/>
              <a:p>
                <a:pPr eaLnBrk="0" hangingPunct="0"/>
                <a:endParaRPr lang="en-US" sz="1800">
                  <a:latin typeface="Arial Narrow" charset="0"/>
                </a:endParaRPr>
              </a:p>
            </p:txBody>
          </p:sp>
          <p:sp>
            <p:nvSpPr>
              <p:cNvPr id="121871" name="Rectangle 4"/>
              <p:cNvSpPr>
                <a:spLocks noChangeArrowheads="1"/>
              </p:cNvSpPr>
              <p:nvPr/>
            </p:nvSpPr>
            <p:spPr bwMode="auto">
              <a:xfrm>
                <a:off x="2462" y="481"/>
                <a:ext cx="1018" cy="201"/>
              </a:xfrm>
              <a:prstGeom prst="rect">
                <a:avLst/>
              </a:prstGeom>
              <a:noFill/>
              <a:ln w="9525">
                <a:noFill/>
                <a:miter lim="800000"/>
                <a:headEnd/>
                <a:tailEnd/>
              </a:ln>
            </p:spPr>
            <p:txBody>
              <a:bodyPr lIns="0" tIns="0" rIns="0" bIns="0">
                <a:prstTxWarp prst="textNoShape">
                  <a:avLst/>
                </a:prstTxWarp>
                <a:spAutoFit/>
              </a:bodyPr>
              <a:lstStyle/>
              <a:p>
                <a:pPr eaLnBrk="0" hangingPunct="0"/>
                <a:endParaRPr lang="en-US" sz="2000" b="1">
                  <a:solidFill>
                    <a:srgbClr val="000000"/>
                  </a:solidFill>
                  <a:latin typeface="Helvetica" charset="0"/>
                </a:endParaRPr>
              </a:p>
            </p:txBody>
          </p:sp>
        </p:grpSp>
        <p:sp>
          <p:nvSpPr>
            <p:cNvPr id="121869" name="Text Box 12"/>
            <p:cNvSpPr txBox="1">
              <a:spLocks noChangeArrowheads="1"/>
            </p:cNvSpPr>
            <p:nvPr/>
          </p:nvSpPr>
          <p:spPr bwMode="auto">
            <a:xfrm>
              <a:off x="3787622" y="339725"/>
              <a:ext cx="1786066" cy="461665"/>
            </a:xfrm>
            <a:prstGeom prst="rect">
              <a:avLst/>
            </a:prstGeom>
            <a:noFill/>
            <a:ln w="9525">
              <a:noFill/>
              <a:miter lim="800000"/>
              <a:headEnd/>
              <a:tailEnd/>
            </a:ln>
          </p:spPr>
          <p:txBody>
            <a:bodyPr wrap="none">
              <a:prstTxWarp prst="textNoShape">
                <a:avLst/>
              </a:prstTxWarp>
              <a:spAutoFit/>
            </a:bodyPr>
            <a:lstStyle/>
            <a:p>
              <a:pPr eaLnBrk="0" hangingPunct="0"/>
              <a:r>
                <a:rPr lang="en-US" b="1">
                  <a:latin typeface="Arial Narrow" charset="0"/>
                </a:rPr>
                <a:t>Nice to Know</a:t>
              </a:r>
            </a:p>
          </p:txBody>
        </p:sp>
      </p:grpSp>
      <p:grpSp>
        <p:nvGrpSpPr>
          <p:cNvPr id="4" name="Group 15"/>
          <p:cNvGrpSpPr>
            <a:grpSpLocks/>
          </p:cNvGrpSpPr>
          <p:nvPr/>
        </p:nvGrpSpPr>
        <p:grpSpPr bwMode="auto">
          <a:xfrm>
            <a:off x="1905000" y="836613"/>
            <a:ext cx="5715000" cy="5105400"/>
            <a:chOff x="1905000" y="762000"/>
            <a:chExt cx="5715000" cy="5105400"/>
          </a:xfrm>
        </p:grpSpPr>
        <p:grpSp>
          <p:nvGrpSpPr>
            <p:cNvPr id="5" name="Group 5"/>
            <p:cNvGrpSpPr>
              <a:grpSpLocks/>
            </p:cNvGrpSpPr>
            <p:nvPr/>
          </p:nvGrpSpPr>
          <p:grpSpPr bwMode="auto">
            <a:xfrm>
              <a:off x="1905000" y="762000"/>
              <a:ext cx="5715000" cy="5105400"/>
              <a:chOff x="1523" y="1224"/>
              <a:chExt cx="2743" cy="2752"/>
            </a:xfrm>
          </p:grpSpPr>
          <p:sp>
            <p:nvSpPr>
              <p:cNvPr id="121866" name="Oval 6"/>
              <p:cNvSpPr>
                <a:spLocks noChangeArrowheads="1"/>
              </p:cNvSpPr>
              <p:nvPr/>
            </p:nvSpPr>
            <p:spPr bwMode="auto">
              <a:xfrm>
                <a:off x="1523" y="1224"/>
                <a:ext cx="2743" cy="2752"/>
              </a:xfrm>
              <a:prstGeom prst="ellipse">
                <a:avLst/>
              </a:prstGeom>
              <a:solidFill>
                <a:srgbClr val="FDBE6B"/>
              </a:solidFill>
              <a:ln w="15875">
                <a:solidFill>
                  <a:srgbClr val="000000"/>
                </a:solidFill>
                <a:round/>
                <a:headEnd/>
                <a:tailEnd/>
              </a:ln>
            </p:spPr>
            <p:txBody>
              <a:bodyPr>
                <a:prstTxWarp prst="textNoShape">
                  <a:avLst/>
                </a:prstTxWarp>
              </a:bodyPr>
              <a:lstStyle/>
              <a:p>
                <a:pPr eaLnBrk="0" hangingPunct="0"/>
                <a:endParaRPr lang="en-US" sz="2000" dirty="0">
                  <a:latin typeface="Arial Narrow" charset="0"/>
                </a:endParaRPr>
              </a:p>
            </p:txBody>
          </p:sp>
          <p:sp>
            <p:nvSpPr>
              <p:cNvPr id="121867" name="Rectangle 7"/>
              <p:cNvSpPr>
                <a:spLocks noChangeArrowheads="1"/>
              </p:cNvSpPr>
              <p:nvPr/>
            </p:nvSpPr>
            <p:spPr bwMode="auto">
              <a:xfrm>
                <a:off x="2339" y="1887"/>
                <a:ext cx="850" cy="164"/>
              </a:xfrm>
              <a:prstGeom prst="rect">
                <a:avLst/>
              </a:prstGeom>
              <a:solidFill>
                <a:srgbClr val="FDBE6B"/>
              </a:solidFill>
              <a:ln w="9525">
                <a:noFill/>
                <a:miter lim="800000"/>
                <a:headEnd/>
                <a:tailEnd/>
              </a:ln>
            </p:spPr>
            <p:txBody>
              <a:bodyPr lIns="0" tIns="0" rIns="0" bIns="0">
                <a:prstTxWarp prst="textNoShape">
                  <a:avLst/>
                </a:prstTxWarp>
                <a:spAutoFit/>
              </a:bodyPr>
              <a:lstStyle/>
              <a:p>
                <a:pPr eaLnBrk="0" hangingPunct="0"/>
                <a:endParaRPr lang="en-US" sz="2000" b="1">
                  <a:solidFill>
                    <a:srgbClr val="000000"/>
                  </a:solidFill>
                  <a:latin typeface="Helvetica" charset="0"/>
                </a:endParaRPr>
              </a:p>
            </p:txBody>
          </p:sp>
        </p:grpSp>
        <p:sp>
          <p:nvSpPr>
            <p:cNvPr id="121865" name="Text Box 11"/>
            <p:cNvSpPr txBox="1">
              <a:spLocks noChangeArrowheads="1"/>
            </p:cNvSpPr>
            <p:nvPr/>
          </p:nvSpPr>
          <p:spPr bwMode="auto">
            <a:xfrm>
              <a:off x="3747120" y="978123"/>
              <a:ext cx="1905000" cy="461665"/>
            </a:xfrm>
            <a:prstGeom prst="rect">
              <a:avLst/>
            </a:prstGeom>
            <a:noFill/>
            <a:ln w="9525">
              <a:noFill/>
              <a:miter lim="800000"/>
              <a:headEnd/>
              <a:tailEnd/>
            </a:ln>
          </p:spPr>
          <p:txBody>
            <a:bodyPr>
              <a:prstTxWarp prst="textNoShape">
                <a:avLst/>
              </a:prstTxWarp>
              <a:spAutoFit/>
            </a:bodyPr>
            <a:lstStyle/>
            <a:p>
              <a:pPr eaLnBrk="0" hangingPunct="0">
                <a:spcBef>
                  <a:spcPct val="50000"/>
                </a:spcBef>
              </a:pPr>
              <a:r>
                <a:rPr lang="en-US" b="1">
                  <a:solidFill>
                    <a:srgbClr val="000000"/>
                  </a:solidFill>
                  <a:latin typeface="Arial Narrow" charset="0"/>
                </a:rPr>
                <a:t> Supplemental</a:t>
              </a:r>
            </a:p>
          </p:txBody>
        </p:sp>
      </p:grpSp>
      <p:grpSp>
        <p:nvGrpSpPr>
          <p:cNvPr id="6" name="Group 8"/>
          <p:cNvGrpSpPr>
            <a:grpSpLocks/>
          </p:cNvGrpSpPr>
          <p:nvPr/>
        </p:nvGrpSpPr>
        <p:grpSpPr bwMode="auto">
          <a:xfrm>
            <a:off x="2916238" y="1628775"/>
            <a:ext cx="3733800" cy="3505200"/>
            <a:chOff x="2159" y="2495"/>
            <a:chExt cx="1309" cy="1309"/>
          </a:xfrm>
        </p:grpSpPr>
        <p:sp>
          <p:nvSpPr>
            <p:cNvPr id="121862" name="Oval 9"/>
            <p:cNvSpPr>
              <a:spLocks noChangeArrowheads="1"/>
            </p:cNvSpPr>
            <p:nvPr/>
          </p:nvSpPr>
          <p:spPr bwMode="auto">
            <a:xfrm>
              <a:off x="2159" y="2495"/>
              <a:ext cx="1309" cy="1309"/>
            </a:xfrm>
            <a:prstGeom prst="ellipse">
              <a:avLst/>
            </a:prstGeom>
            <a:solidFill>
              <a:schemeClr val="accent1"/>
            </a:solidFill>
            <a:ln w="15875">
              <a:solidFill>
                <a:srgbClr val="000000"/>
              </a:solidFill>
              <a:round/>
              <a:headEnd/>
              <a:tailEnd/>
            </a:ln>
          </p:spPr>
          <p:txBody>
            <a:bodyPr>
              <a:prstTxWarp prst="textNoShape">
                <a:avLst/>
              </a:prstTxWarp>
            </a:bodyPr>
            <a:lstStyle/>
            <a:p>
              <a:endParaRPr lang="en-US"/>
            </a:p>
          </p:txBody>
        </p:sp>
        <p:sp>
          <p:nvSpPr>
            <p:cNvPr id="121863" name="Rectangle 10"/>
            <p:cNvSpPr>
              <a:spLocks noChangeArrowheads="1"/>
            </p:cNvSpPr>
            <p:nvPr/>
          </p:nvSpPr>
          <p:spPr bwMode="auto">
            <a:xfrm>
              <a:off x="2411" y="3050"/>
              <a:ext cx="783" cy="253"/>
            </a:xfrm>
            <a:prstGeom prst="rect">
              <a:avLst/>
            </a:prstGeom>
            <a:solidFill>
              <a:schemeClr val="accent1"/>
            </a:solidFill>
            <a:ln w="9525">
              <a:noFill/>
              <a:miter lim="800000"/>
              <a:headEnd/>
              <a:tailEnd/>
            </a:ln>
          </p:spPr>
          <p:txBody>
            <a:bodyPr lIns="0" tIns="0" rIns="0" bIns="0">
              <a:prstTxWarp prst="textNoShape">
                <a:avLst/>
              </a:prstTxWarp>
              <a:spAutoFit/>
            </a:bodyPr>
            <a:lstStyle/>
            <a:p>
              <a:pPr algn="ctr" eaLnBrk="0" hangingPunct="0"/>
              <a:r>
                <a:rPr lang="en-US" b="1">
                  <a:solidFill>
                    <a:srgbClr val="000000"/>
                  </a:solidFill>
                  <a:latin typeface="Helvetica" charset="0"/>
                </a:rPr>
                <a:t>Essential</a:t>
              </a:r>
            </a:p>
            <a:p>
              <a:pPr eaLnBrk="0" hangingPunct="0"/>
              <a:endParaRPr lang="en-US" sz="2000" b="1">
                <a:solidFill>
                  <a:srgbClr val="000000"/>
                </a:solidFill>
                <a:latin typeface="Helvetica" charset="0"/>
              </a:endParaRPr>
            </a:p>
          </p:txBody>
        </p:sp>
      </p:grpSp>
      <p:sp>
        <p:nvSpPr>
          <p:cNvPr id="121861" name="TextBox 14"/>
          <p:cNvSpPr txBox="1">
            <a:spLocks noChangeArrowheads="1"/>
          </p:cNvSpPr>
          <p:nvPr/>
        </p:nvSpPr>
        <p:spPr bwMode="auto">
          <a:xfrm>
            <a:off x="0" y="152400"/>
            <a:ext cx="3657600" cy="369888"/>
          </a:xfrm>
          <a:prstGeom prst="rect">
            <a:avLst/>
          </a:prstGeom>
          <a:noFill/>
          <a:ln w="9525">
            <a:noFill/>
            <a:miter lim="800000"/>
            <a:headEnd/>
            <a:tailEnd/>
          </a:ln>
        </p:spPr>
        <p:txBody>
          <a:bodyPr>
            <a:prstTxWarp prst="textNoShape">
              <a:avLst/>
            </a:prstTxWarp>
            <a:spAutoFit/>
          </a:bodyPr>
          <a:lstStyle/>
          <a:p>
            <a:r>
              <a:rPr lang="en-US" sz="1800" dirty="0"/>
              <a:t>Adapted from </a:t>
            </a:r>
            <a:r>
              <a:rPr lang="en-US" sz="1800" dirty="0" err="1"/>
              <a:t>McTighe</a:t>
            </a:r>
            <a:r>
              <a:rPr lang="en-US" sz="1800" dirty="0"/>
              <a:t> &amp; Wiggins </a:t>
            </a:r>
          </a:p>
        </p:txBody>
      </p:sp>
    </p:spTree>
    <p:extLst>
      <p:ext uri="{BB962C8B-B14F-4D97-AF65-F5344CB8AC3E}">
        <p14:creationId xmlns:p14="http://schemas.microsoft.com/office/powerpoint/2010/main" val="17964217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 presetClass="entr" presetSubtype="16"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ox(in)">
                                      <p:cBhvr>
                                        <p:cTn id="11" dur="5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fill="hold"/>
                                        <p:tgtEl>
                                          <p:spTgt spid="2"/>
                                        </p:tgtEl>
                                        <p:attrNameLst>
                                          <p:attrName>ppt_x</p:attrName>
                                        </p:attrNameLst>
                                      </p:cBhvr>
                                      <p:tavLst>
                                        <p:tav tm="0">
                                          <p:val>
                                            <p:strVal val="#ppt_x"/>
                                          </p:val>
                                        </p:tav>
                                        <p:tav tm="100000">
                                          <p:val>
                                            <p:strVal val="#ppt_x"/>
                                          </p:val>
                                        </p:tav>
                                      </p:tavLst>
                                    </p:anim>
                                    <p:anim calcmode="lin" valueType="num">
                                      <p:cBhvr additive="base">
                                        <p:cTn id="17"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128</TotalTime>
  <Words>2092</Words>
  <Application>Microsoft Macintosh PowerPoint</Application>
  <PresentationFormat>On-screen Show (4:3)</PresentationFormat>
  <Paragraphs>254</Paragraphs>
  <Slides>46</Slides>
  <Notes>20</Notes>
  <HiddenSlides>0</HiddenSlides>
  <MMClips>1</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46</vt:i4>
      </vt:variant>
    </vt:vector>
  </HeadingPairs>
  <TitlesOfParts>
    <vt:vector size="48" baseType="lpstr">
      <vt:lpstr>Office Theme</vt:lpstr>
      <vt:lpstr>Document</vt:lpstr>
      <vt:lpstr>Centennial Instruction</vt:lpstr>
      <vt:lpstr>Sessions</vt:lpstr>
      <vt:lpstr>Activities for Today</vt:lpstr>
      <vt:lpstr>PowerPoint Presentation</vt:lpstr>
      <vt:lpstr>PowerPoint Presentation</vt:lpstr>
      <vt:lpstr>PowerPoint Presentation</vt:lpstr>
      <vt:lpstr>Design Question One:   What will I do to establish and communicate learning goals, track student progress and celebrate success?</vt:lpstr>
      <vt:lpstr>“You’ve got to think about ‘big things’ while you’re doing small things, so that all the small things go in the right direction.”  Alvin Toffler </vt:lpstr>
      <vt:lpstr>PowerPoint Presentation</vt:lpstr>
      <vt:lpstr>Literature Framework</vt:lpstr>
      <vt:lpstr>Transfer</vt:lpstr>
      <vt:lpstr>Enduring Understandings</vt:lpstr>
      <vt:lpstr>Enduring Understandings</vt:lpstr>
      <vt:lpstr>Knowledge vs Understanding</vt:lpstr>
      <vt:lpstr>PowerPoint Presentation</vt:lpstr>
      <vt:lpstr>Why do we need Essential Standards?</vt:lpstr>
      <vt:lpstr>Why do we need Essential Standards?</vt:lpstr>
      <vt:lpstr>Students end up with major, and often unique gaps when we aren’t clear about what students learn, and to what degree they learn it.</vt:lpstr>
      <vt:lpstr>PowerPoint Presentation</vt:lpstr>
      <vt:lpstr>What are the criteria for essential?</vt:lpstr>
      <vt:lpstr>Example:</vt:lpstr>
      <vt:lpstr>Processing</vt:lpstr>
      <vt:lpstr>What’s next?</vt:lpstr>
      <vt:lpstr>Creating a proficiency scale</vt:lpstr>
      <vt:lpstr>“I have over 25 students in my class.”  </vt:lpstr>
      <vt:lpstr>“I have over 25 students in my class.”  </vt:lpstr>
      <vt:lpstr>PowerPoint Presentation</vt:lpstr>
      <vt:lpstr>PowerPoint Presentation</vt:lpstr>
      <vt:lpstr>PowerPoint Presentation</vt:lpstr>
      <vt:lpstr>NE State Accountability Efforts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complete scale allows for half-point scores (3.5, 2.5, 1.5, .5).</vt:lpstr>
      <vt:lpstr>PowerPoint Presentation</vt:lpstr>
      <vt:lpstr>Discussion</vt:lpstr>
      <vt:lpstr>Tell-Help-Check</vt:lpstr>
      <vt:lpstr>Tell-Help-Check</vt:lpstr>
      <vt:lpstr>Tell-Help-Check</vt:lpstr>
      <vt:lpstr>Tell-Help-Check</vt:lpstr>
      <vt:lpstr>Assignment</vt:lpstr>
      <vt:lpstr>Sessions</vt:lpstr>
    </vt:vector>
  </TitlesOfParts>
  <Company>ESU6</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Toby Boss</dc:creator>
  <cp:lastModifiedBy>Toby Boss</cp:lastModifiedBy>
  <cp:revision>13</cp:revision>
  <dcterms:created xsi:type="dcterms:W3CDTF">2012-10-17T17:41:28Z</dcterms:created>
  <dcterms:modified xsi:type="dcterms:W3CDTF">2012-10-22T14:52:16Z</dcterms:modified>
</cp:coreProperties>
</file>